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07" r:id="rId2"/>
    <p:sldId id="402" r:id="rId3"/>
    <p:sldId id="400" r:id="rId4"/>
    <p:sldId id="421" r:id="rId5"/>
    <p:sldId id="419" r:id="rId6"/>
    <p:sldId id="423" r:id="rId7"/>
    <p:sldId id="412" r:id="rId8"/>
    <p:sldId id="399" r:id="rId9"/>
    <p:sldId id="416" r:id="rId10"/>
    <p:sldId id="413" r:id="rId11"/>
    <p:sldId id="398" r:id="rId12"/>
    <p:sldId id="430" r:id="rId13"/>
    <p:sldId id="420" r:id="rId14"/>
    <p:sldId id="429" r:id="rId15"/>
    <p:sldId id="431" r:id="rId16"/>
    <p:sldId id="432" r:id="rId17"/>
    <p:sldId id="433" r:id="rId18"/>
    <p:sldId id="434" r:id="rId19"/>
    <p:sldId id="388" r:id="rId20"/>
    <p:sldId id="418" r:id="rId21"/>
    <p:sldId id="426" r:id="rId22"/>
    <p:sldId id="422" r:id="rId23"/>
    <p:sldId id="425" r:id="rId24"/>
    <p:sldId id="401" r:id="rId25"/>
    <p:sldId id="405" r:id="rId26"/>
    <p:sldId id="427" r:id="rId27"/>
  </p:sldIdLst>
  <p:sldSz cx="12192000" cy="6858000"/>
  <p:notesSz cx="9363075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BB928E10-A69C-42F6-8B07-A2FEAC067766}">
          <p14:sldIdLst>
            <p14:sldId id="407"/>
            <p14:sldId id="402"/>
            <p14:sldId id="400"/>
            <p14:sldId id="421"/>
            <p14:sldId id="419"/>
            <p14:sldId id="423"/>
            <p14:sldId id="412"/>
            <p14:sldId id="399"/>
            <p14:sldId id="416"/>
            <p14:sldId id="413"/>
            <p14:sldId id="398"/>
          </p14:sldIdLst>
        </p14:section>
        <p14:section name="SLIDE STARTERS" id="{ACC24B29-0CC7-491A-A98A-CF7CBDBE501E}">
          <p14:sldIdLst>
            <p14:sldId id="430"/>
            <p14:sldId id="420"/>
            <p14:sldId id="429"/>
            <p14:sldId id="431"/>
            <p14:sldId id="432"/>
            <p14:sldId id="433"/>
            <p14:sldId id="434"/>
            <p14:sldId id="388"/>
            <p14:sldId id="418"/>
            <p14:sldId id="426"/>
            <p14:sldId id="422"/>
            <p14:sldId id="425"/>
            <p14:sldId id="401"/>
            <p14:sldId id="405"/>
            <p14:sldId id="427"/>
          </p14:sldIdLst>
        </p14:section>
        <p14:section name="THANK YOU" id="{6CD91DAB-8EC3-4802-89E9-0F1C7022FB2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987" autoAdjust="0"/>
    <p:restoredTop sz="84972" autoAdjust="0"/>
  </p:normalViewPr>
  <p:slideViewPr>
    <p:cSldViewPr snapToGrid="0">
      <p:cViewPr varScale="1">
        <p:scale>
          <a:sx n="97" d="100"/>
          <a:sy n="97" d="100"/>
        </p:scale>
        <p:origin x="1056" y="84"/>
      </p:cViewPr>
      <p:guideLst/>
    </p:cSldViewPr>
  </p:slideViewPr>
  <p:outlineViewPr>
    <p:cViewPr>
      <p:scale>
        <a:sx n="33" d="100"/>
        <a:sy n="33" d="100"/>
      </p:scale>
      <p:origin x="0" y="-105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1254"/>
    </p:cViewPr>
  </p:sorterViewPr>
  <p:notesViewPr>
    <p:cSldViewPr snapToGrid="0">
      <p:cViewPr varScale="1">
        <p:scale>
          <a:sx n="112" d="100"/>
          <a:sy n="112" d="100"/>
        </p:scale>
        <p:origin x="242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057333" cy="355083"/>
          </a:xfrm>
          <a:prstGeom prst="rect">
            <a:avLst/>
          </a:prstGeom>
        </p:spPr>
        <p:txBody>
          <a:bodyPr vert="horz" lIns="93927" tIns="46963" rIns="93927" bIns="469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3575" y="2"/>
            <a:ext cx="4057333" cy="355083"/>
          </a:xfrm>
          <a:prstGeom prst="rect">
            <a:avLst/>
          </a:prstGeom>
        </p:spPr>
        <p:txBody>
          <a:bodyPr vert="horz" lIns="93927" tIns="46963" rIns="93927" bIns="46963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721994"/>
            <a:ext cx="4057333" cy="355082"/>
          </a:xfrm>
          <a:prstGeom prst="rect">
            <a:avLst/>
          </a:prstGeom>
        </p:spPr>
        <p:txBody>
          <a:bodyPr vert="horz" lIns="93927" tIns="46963" rIns="93927" bIns="469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3575" y="6721994"/>
            <a:ext cx="4057333" cy="355082"/>
          </a:xfrm>
          <a:prstGeom prst="rect">
            <a:avLst/>
          </a:prstGeom>
        </p:spPr>
        <p:txBody>
          <a:bodyPr vert="horz" lIns="93927" tIns="46963" rIns="93927" bIns="46963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057333" cy="355083"/>
          </a:xfrm>
          <a:prstGeom prst="rect">
            <a:avLst/>
          </a:prstGeom>
        </p:spPr>
        <p:txBody>
          <a:bodyPr vert="horz" lIns="93927" tIns="46963" rIns="93927" bIns="469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575" y="2"/>
            <a:ext cx="4057333" cy="355083"/>
          </a:xfrm>
          <a:prstGeom prst="rect">
            <a:avLst/>
          </a:prstGeom>
        </p:spPr>
        <p:txBody>
          <a:bodyPr vert="horz" lIns="93927" tIns="46963" rIns="93927" bIns="46963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57463" y="884238"/>
            <a:ext cx="4248150" cy="2389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7" tIns="46963" rIns="93927" bIns="469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308" y="3405843"/>
            <a:ext cx="7490460" cy="2786599"/>
          </a:xfrm>
          <a:prstGeom prst="rect">
            <a:avLst/>
          </a:prstGeom>
        </p:spPr>
        <p:txBody>
          <a:bodyPr vert="horz" lIns="93927" tIns="46963" rIns="93927" bIns="4696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21994"/>
            <a:ext cx="4057333" cy="355082"/>
          </a:xfrm>
          <a:prstGeom prst="rect">
            <a:avLst/>
          </a:prstGeom>
        </p:spPr>
        <p:txBody>
          <a:bodyPr vert="horz" lIns="93927" tIns="46963" rIns="93927" bIns="469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575" y="6721994"/>
            <a:ext cx="4057333" cy="355082"/>
          </a:xfrm>
          <a:prstGeom prst="rect">
            <a:avLst/>
          </a:prstGeom>
        </p:spPr>
        <p:txBody>
          <a:bodyPr vert="horz" lIns="93927" tIns="46963" rIns="93927" bIns="46963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for coming to our Mortgage Fundamentals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92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loans we produce are paperless and all work with our clients and investors is via paperless transmission in secure environments.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18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FINISH UP WITH WHY AN FHA LOAN IS GOOD FOR SOME BORROWERS AND NOT GREAT FOR OTHERS – IT HAS IT’S PLACE IN THE MARKET</a:t>
            </a:r>
          </a:p>
          <a:p>
            <a:endParaRPr lang="en-US" dirty="0"/>
          </a:p>
          <a:p>
            <a:r>
              <a:rPr lang="en-US" dirty="0"/>
              <a:t>Who benefits from the insurance?  The Investor, not the borrower. </a:t>
            </a:r>
          </a:p>
          <a:p>
            <a:endParaRPr lang="en-US" dirty="0"/>
          </a:p>
          <a:p>
            <a:r>
              <a:rPr lang="en-US" dirty="0"/>
              <a:t>Conventional PMI is lower with better credit scores</a:t>
            </a:r>
          </a:p>
          <a:p>
            <a:endParaRPr lang="en-US" dirty="0"/>
          </a:p>
          <a:p>
            <a:r>
              <a:rPr lang="en-US" dirty="0"/>
              <a:t>FHA &amp; VA do not charge more for lower credit scores.  (this is why they are a better fit for lower credit score borrowers)</a:t>
            </a:r>
          </a:p>
          <a:p>
            <a:endParaRPr lang="en-US" dirty="0"/>
          </a:p>
          <a:p>
            <a:r>
              <a:rPr lang="en-US" dirty="0"/>
              <a:t>What’s the best deal for the borrower?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96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68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93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the definition of a non occupant co borrower?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14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I like to say we CUSTOM MAKE MORTGAGES!  You want to use a lender that will custom make the mortgage with the best terms and service!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Credit:  We use the low middle score for both borrowers.  The credit cost with Fannie can be high if the Fico score is low.  1 point off on a credit score can impact the pricing. </a:t>
            </a:r>
          </a:p>
          <a:p>
            <a:endParaRPr lang="en-US" dirty="0"/>
          </a:p>
          <a:p>
            <a:r>
              <a:rPr lang="en-US" dirty="0"/>
              <a:t>What are Loan Level Price Adjustments – for an FHA loan?   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FHA and VA do not hit the borrower for a lower fico score. </a:t>
            </a:r>
          </a:p>
          <a:p>
            <a:endParaRPr lang="en-US" dirty="0"/>
          </a:p>
          <a:p>
            <a:r>
              <a:rPr lang="en-US" dirty="0"/>
              <a:t>Capacity – FHA has higher debt to income ratios, all DTI’s are really set by the Automated underwriting engines.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76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Delinquent credit will drop the score.</a:t>
            </a:r>
          </a:p>
          <a:p>
            <a:r>
              <a:rPr lang="en-US" dirty="0"/>
              <a:t>Collections and charge offs may need to be paid off. </a:t>
            </a:r>
          </a:p>
          <a:p>
            <a:r>
              <a:rPr lang="en-US" dirty="0"/>
              <a:t>Foreclosures typically have a 4 years waiting period before a new loan can be made.</a:t>
            </a:r>
          </a:p>
          <a:p>
            <a:r>
              <a:rPr lang="en-US" dirty="0"/>
              <a:t>BK’s also may be 4 </a:t>
            </a:r>
            <a:r>
              <a:rPr lang="en-US" dirty="0" err="1"/>
              <a:t>yrs</a:t>
            </a:r>
            <a:r>
              <a:rPr lang="en-US" dirty="0"/>
              <a:t> for a Fannie Mae Loan</a:t>
            </a:r>
          </a:p>
          <a:p>
            <a:r>
              <a:rPr lang="en-US" dirty="0"/>
              <a:t>Disputed accounts might have to be paid off.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55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loans we produce are paperless and all work with our clients and investors is via paperless transmission in secure environments.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20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The best deal for the borrower is really a math problem where all the factors are taken into consideration.  </a:t>
            </a:r>
          </a:p>
          <a:p>
            <a:endParaRPr lang="en-US" dirty="0"/>
          </a:p>
          <a:p>
            <a:r>
              <a:rPr lang="en-US" dirty="0"/>
              <a:t>Who benefits from the Funding Fee? The Investor, not the borrower. </a:t>
            </a:r>
          </a:p>
          <a:p>
            <a:endParaRPr lang="en-US" dirty="0"/>
          </a:p>
          <a:p>
            <a:r>
              <a:rPr lang="en-US" dirty="0"/>
              <a:t>Conventional PMI is lower with better credit scores</a:t>
            </a:r>
          </a:p>
          <a:p>
            <a:endParaRPr lang="en-US" dirty="0"/>
          </a:p>
          <a:p>
            <a:r>
              <a:rPr lang="en-US" dirty="0"/>
              <a:t>FHA &amp; VA do not charge more for lower credit scores.  (this is why they are a better fit for lower credit score borrowers)</a:t>
            </a:r>
          </a:p>
          <a:p>
            <a:endParaRPr lang="en-US" dirty="0"/>
          </a:p>
          <a:p>
            <a:r>
              <a:rPr lang="en-US" dirty="0"/>
              <a:t>What’s the best deal for the borrower?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33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9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everyone do introductions.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22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Putting together a complete file that makes sense for the underwriter generates better results.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5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the fastest we can close?  </a:t>
            </a:r>
          </a:p>
          <a:p>
            <a:endParaRPr lang="en-US" dirty="0"/>
          </a:p>
          <a:p>
            <a:r>
              <a:rPr lang="en-US" dirty="0"/>
              <a:t>If the file is a conditional approval we can move very quickly.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04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secondary market is the key source of funding for the mortgage market. </a:t>
            </a:r>
          </a:p>
          <a:p>
            <a:endParaRPr lang="en-US" dirty="0"/>
          </a:p>
          <a:p>
            <a:pPr defTabSz="914302">
              <a:defRPr/>
            </a:pPr>
            <a:r>
              <a:rPr lang="en-US" dirty="0"/>
              <a:t>No one entity or institution has the cash to fund all the mortgages made annually.  Wall Street funds the mortgage market</a:t>
            </a:r>
          </a:p>
          <a:p>
            <a:pPr defTabSz="914302">
              <a:defRPr/>
            </a:pPr>
            <a:endParaRPr lang="en-US" dirty="0"/>
          </a:p>
          <a:p>
            <a:pPr defTabSz="914302">
              <a:defRPr/>
            </a:pPr>
            <a:r>
              <a:rPr lang="en-US" dirty="0"/>
              <a:t>Wall Street buys the mortgages from Fannie </a:t>
            </a:r>
            <a:r>
              <a:rPr lang="en-US" dirty="0" err="1"/>
              <a:t>mae</a:t>
            </a:r>
            <a:r>
              <a:rPr lang="en-US" dirty="0"/>
              <a:t>, Freddie mac and FHA/VA</a:t>
            </a:r>
          </a:p>
          <a:p>
            <a:pPr defTabSz="914302">
              <a:defRPr/>
            </a:pPr>
            <a:endParaRPr lang="en-US" dirty="0"/>
          </a:p>
          <a:p>
            <a:pPr defTabSz="914302">
              <a:defRPr/>
            </a:pPr>
            <a:r>
              <a:rPr lang="en-US" dirty="0"/>
              <a:t>They are sold as new mortgage backed securities (</a:t>
            </a:r>
            <a:r>
              <a:rPr lang="en-US" dirty="0" err="1"/>
              <a:t>fha</a:t>
            </a:r>
            <a:r>
              <a:rPr lang="en-US" dirty="0"/>
              <a:t>/</a:t>
            </a:r>
            <a:r>
              <a:rPr lang="en-US" dirty="0" err="1"/>
              <a:t>va</a:t>
            </a:r>
            <a:r>
              <a:rPr lang="en-US" dirty="0"/>
              <a:t> loans are packaged into </a:t>
            </a:r>
            <a:r>
              <a:rPr lang="en-US" dirty="0" err="1"/>
              <a:t>Ginnie</a:t>
            </a:r>
            <a:r>
              <a:rPr lang="en-US" dirty="0"/>
              <a:t> Mae securities.</a:t>
            </a:r>
          </a:p>
          <a:p>
            <a:pPr defTabSz="914302">
              <a:defRPr/>
            </a:pPr>
            <a:endParaRPr lang="en-US" dirty="0"/>
          </a:p>
          <a:p>
            <a:pPr defTabSz="914302">
              <a:defRPr/>
            </a:pPr>
            <a:endParaRPr lang="en-US" dirty="0"/>
          </a:p>
          <a:p>
            <a:pPr defTabSz="914302">
              <a:defRPr/>
            </a:pPr>
            <a:endParaRPr lang="en-US" dirty="0"/>
          </a:p>
          <a:p>
            <a:pPr defTabSz="914302">
              <a:defRPr/>
            </a:pPr>
            <a:r>
              <a:rPr lang="en-US" dirty="0"/>
              <a:t>Pension funds, insurance companies all buy the securities from Wall Street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4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65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62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82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everyone do introductions.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7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These are the items we will cover…then we’ll look at VA Loans.  </a:t>
            </a:r>
          </a:p>
          <a:p>
            <a:r>
              <a:rPr lang="en-US" dirty="0"/>
              <a:t>Stop me anytime with questions…</a:t>
            </a:r>
          </a:p>
          <a:p>
            <a:endParaRPr lang="en-US" dirty="0"/>
          </a:p>
          <a:p>
            <a:r>
              <a:rPr lang="en-US" dirty="0"/>
              <a:t>My daughter thinks I may be boring so don’t want that.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94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4297" y="3679309"/>
            <a:ext cx="7490460" cy="1978008"/>
          </a:xfrm>
        </p:spPr>
        <p:txBody>
          <a:bodyPr/>
          <a:lstStyle/>
          <a:p>
            <a:r>
              <a:rPr lang="en-US" dirty="0"/>
              <a:t>My first home loan 30 years ago was a 1 year FHA ARM at 8.5% and I thought it was a great deal!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4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maximum sales price for an FHA loan?  $375,388.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29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42304" y="3534031"/>
            <a:ext cx="7490460" cy="1473806"/>
          </a:xfrm>
        </p:spPr>
        <p:txBody>
          <a:bodyPr/>
          <a:lstStyle/>
          <a:p>
            <a:r>
              <a:rPr lang="en-US" dirty="0"/>
              <a:t>This slide is easy and can be skipped over for the most part. </a:t>
            </a:r>
          </a:p>
          <a:p>
            <a:endParaRPr lang="en-US" dirty="0"/>
          </a:p>
          <a:p>
            <a:r>
              <a:rPr lang="en-US" dirty="0"/>
              <a:t>What’s the definition of a non occupant co borrower?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2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FHA does not risk base price their loans so Fico scores have a smaller impact on the pricing of an FHA loan. 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I like to say we CUSTOM MAKE MORTGAGES!  You want to use a lender that will custom make the mortgage with the best terms and service!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Credit:  We use the low middle score for both borrowers.  The credit cost with Fannie can be high if the Fico score is low.  1 point off on a credit score can impact the pricing. </a:t>
            </a:r>
          </a:p>
          <a:p>
            <a:endParaRPr lang="en-US" dirty="0"/>
          </a:p>
          <a:p>
            <a:r>
              <a:rPr lang="en-US" dirty="0"/>
              <a:t>What are Loan Level Price Adjustments – for an FHA loan?   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FHA and VA do not hit the borrower for a lower fico score. </a:t>
            </a:r>
          </a:p>
          <a:p>
            <a:endParaRPr lang="en-US" dirty="0"/>
          </a:p>
          <a:p>
            <a:r>
              <a:rPr lang="en-US" dirty="0"/>
              <a:t>Capacity – FHA has higher debt to income ratios, all DTI’s are really set by the Automated underwriting engines.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3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variations in the guidelines between investors.</a:t>
            </a:r>
          </a:p>
          <a:p>
            <a:endParaRPr lang="en-US" dirty="0"/>
          </a:p>
          <a:p>
            <a:r>
              <a:rPr lang="en-US" dirty="0"/>
              <a:t>Jumbo investors have even more stringent requirements than Fannie Mae and Freddie mac.</a:t>
            </a:r>
          </a:p>
          <a:p>
            <a:endParaRPr lang="en-US" dirty="0"/>
          </a:p>
          <a:p>
            <a:r>
              <a:rPr lang="en-US" dirty="0"/>
              <a:t>Jumbo investors set their own underwriting guidelines and typically don’t use agency guidelines.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82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9216" y="3645125"/>
            <a:ext cx="7490460" cy="2336931"/>
          </a:xfrm>
        </p:spPr>
        <p:txBody>
          <a:bodyPr/>
          <a:lstStyle/>
          <a:p>
            <a:r>
              <a:rPr lang="en-US" dirty="0"/>
              <a:t>Small outstanding balances on revolving credit is the key! </a:t>
            </a:r>
          </a:p>
          <a:p>
            <a:endParaRPr lang="en-US" dirty="0"/>
          </a:p>
          <a:p>
            <a:r>
              <a:rPr lang="en-US" dirty="0"/>
              <a:t>Delinquent credit will drop the score.</a:t>
            </a:r>
          </a:p>
          <a:p>
            <a:r>
              <a:rPr lang="en-US" dirty="0"/>
              <a:t>Collections and charge offs may need to be paid off. </a:t>
            </a:r>
          </a:p>
          <a:p>
            <a:r>
              <a:rPr lang="en-US" dirty="0"/>
              <a:t>Foreclosures typically have a 4 years waiting period before a new loan can be made.</a:t>
            </a:r>
          </a:p>
          <a:p>
            <a:r>
              <a:rPr lang="en-US" dirty="0"/>
              <a:t>BK’s also may be 4 </a:t>
            </a:r>
            <a:r>
              <a:rPr lang="en-US" dirty="0" err="1"/>
              <a:t>yrs</a:t>
            </a:r>
            <a:r>
              <a:rPr lang="en-US" dirty="0"/>
              <a:t> for a Fannie Mae Loan</a:t>
            </a:r>
          </a:p>
          <a:p>
            <a:r>
              <a:rPr lang="en-US" dirty="0"/>
              <a:t>Disputed accounts might have to be paid off.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3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  <a:extLst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B60F28C6-9BA0-4632-B8B5-5A793D03AFC7}"/>
              </a:ext>
            </a:extLst>
          </p:cNvPr>
          <p:cNvSpPr txBox="1"/>
          <p:nvPr userDrawn="1"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Neal Creative</a:t>
            </a:r>
            <a:r>
              <a:rPr lang="en-US" sz="1100" baseline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dirty="0">
                <a:solidFill>
                  <a:schemeClr val="tx1"/>
                </a:solidFill>
              </a:rPr>
              <a:t>Learn more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emf"/><Relationship Id="rId7" Type="http://schemas.openxmlformats.org/officeDocument/2006/relationships/hyperlink" Target="mailto:Ray.scott.efmv@statefarm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hyperlink" Target="mailto:mporter@rdhloans.com" TargetMode="External"/><Relationship Id="rId5" Type="http://schemas.openxmlformats.org/officeDocument/2006/relationships/hyperlink" Target="mailto:wvallenari@cttdfw.com" TargetMode="External"/><Relationship Id="rId10" Type="http://schemas.openxmlformats.org/officeDocument/2006/relationships/image" Target="../media/image13.jpg"/><Relationship Id="rId4" Type="http://schemas.openxmlformats.org/officeDocument/2006/relationships/image" Target="../media/image9.png"/><Relationship Id="rId9" Type="http://schemas.openxmlformats.org/officeDocument/2006/relationships/hyperlink" Target="mailto:Justin@rdhloans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emf"/><Relationship Id="rId7" Type="http://schemas.openxmlformats.org/officeDocument/2006/relationships/hyperlink" Target="mailto:Ray.scott.efmv@statefarm.co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6" Type="http://schemas.openxmlformats.org/officeDocument/2006/relationships/hyperlink" Target="mailto:mporter@rdhloans.com" TargetMode="External"/><Relationship Id="rId5" Type="http://schemas.openxmlformats.org/officeDocument/2006/relationships/hyperlink" Target="mailto:wvallenari@cttdfw.com" TargetMode="External"/><Relationship Id="rId10" Type="http://schemas.openxmlformats.org/officeDocument/2006/relationships/image" Target="../media/image13.jpg"/><Relationship Id="rId4" Type="http://schemas.openxmlformats.org/officeDocument/2006/relationships/image" Target="../media/image9.png"/><Relationship Id="rId9" Type="http://schemas.openxmlformats.org/officeDocument/2006/relationships/hyperlink" Target="mailto:Justin@rdhloan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107046-E70C-4DCB-8652-C0D91AB74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5650" y="3182089"/>
            <a:ext cx="10892944" cy="1601464"/>
          </a:xfrm>
        </p:spPr>
        <p:txBody>
          <a:bodyPr/>
          <a:lstStyle/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Welcome to our FHA &amp; VA Fundamentals CE Class!</a:t>
            </a:r>
            <a:r>
              <a:rPr lang="en-US" sz="2400" dirty="0">
                <a:solidFill>
                  <a:srgbClr val="C00000"/>
                </a:solidFill>
              </a:rPr>
              <a:t> 	</a:t>
            </a:r>
          </a:p>
          <a:p>
            <a:r>
              <a:rPr lang="en-US" sz="2400" dirty="0">
                <a:solidFill>
                  <a:srgbClr val="C00000"/>
                </a:solidFill>
              </a:rPr>
              <a:t>	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8A801-CF5D-44CC-B958-863E81566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4159B8-BADA-437C-A9C7-562A3B7E3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6" y="4921767"/>
            <a:ext cx="2692396" cy="1560522"/>
          </a:xfrm>
          <a:prstGeom prst="rect">
            <a:avLst/>
          </a:prstGeom>
        </p:spPr>
      </p:pic>
      <p:pic>
        <p:nvPicPr>
          <p:cNvPr id="9" name="Picture 8" descr="A picture containing thing, object&#10;&#10;Description generated with high confidence">
            <a:extLst>
              <a:ext uri="{FF2B5EF4-FFF2-40B4-BE49-F238E27FC236}">
                <a16:creationId xmlns:a16="http://schemas.microsoft.com/office/drawing/2014/main" id="{B2F45355-C19D-4370-B328-2E07E9F7C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84" y="4921767"/>
            <a:ext cx="4091727" cy="138859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897396D-0AAB-4EE5-B16B-19E832BB4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52850" y="3105150"/>
            <a:ext cx="4686300" cy="647700"/>
          </a:xfrm>
          <a:prstGeom prst="rect">
            <a:avLst/>
          </a:prstGeom>
        </p:spPr>
      </p:pic>
      <p:pic>
        <p:nvPicPr>
          <p:cNvPr id="19" name="Picture 1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633AD12-0681-436E-B2C8-8EF172AF90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103" y="4892117"/>
            <a:ext cx="1677177" cy="1625685"/>
          </a:xfrm>
          <a:prstGeom prst="rect">
            <a:avLst/>
          </a:prstGeom>
        </p:spPr>
      </p:pic>
      <p:pic>
        <p:nvPicPr>
          <p:cNvPr id="8" name="Picture Placeholder 7" descr="A stop sign in front of a house&#10;&#10;Description generated with very high confidence">
            <a:extLst>
              <a:ext uri="{FF2B5EF4-FFF2-40B4-BE49-F238E27FC236}">
                <a16:creationId xmlns:a16="http://schemas.microsoft.com/office/drawing/2014/main" id="{739FE185-FF88-4E16-B454-36721AB60F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1" b="316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840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42965B-9EF0-4498-85EA-F43D92E0E4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657" y="3258720"/>
            <a:ext cx="7836103" cy="2942344"/>
          </a:xfrm>
        </p:spPr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+mn-lt"/>
              </a:rPr>
              <a:t>Required Documents for an FHA loan: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Minimum credit score </a:t>
            </a:r>
            <a:r>
              <a:rPr lang="en-US" sz="1600" b="0" dirty="0">
                <a:solidFill>
                  <a:schemeClr val="tx1"/>
                </a:solidFill>
                <a:highlight>
                  <a:srgbClr val="FFFF00"/>
                </a:highlight>
              </a:rPr>
              <a:t>(varies by Investor on an FHA Loan</a:t>
            </a:r>
            <a:r>
              <a:rPr lang="en-US" sz="1600" b="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Maximum Debt to Income (</a:t>
            </a:r>
            <a:r>
              <a:rPr lang="en-US" sz="1600" b="0" dirty="0">
                <a:solidFill>
                  <a:schemeClr val="tx1"/>
                </a:solidFill>
                <a:highlight>
                  <a:srgbClr val="FFFF00"/>
                </a:highlight>
              </a:rPr>
              <a:t>Varies by Investor but many will go to 55%)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Maximum Loan to Value – </a:t>
            </a:r>
            <a:r>
              <a:rPr lang="en-US" sz="1600" b="0" dirty="0">
                <a:solidFill>
                  <a:schemeClr val="tx1"/>
                </a:solidFill>
                <a:highlight>
                  <a:srgbClr val="FFFF00"/>
                </a:highlight>
              </a:rPr>
              <a:t>96.5 is the set max loan to value on an FHA Loan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Two year history required for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60 days of bank statements required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Most recent 30 days of paystubs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Tax Returns for Self Employed borrowers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7AE6C-AD5A-4E98-AA66-0A1D88FEC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Placeholder 11" descr="A person standing in front of a computer&#10;&#10;Description generated with very high confidence">
            <a:extLst>
              <a:ext uri="{FF2B5EF4-FFF2-40B4-BE49-F238E27FC236}">
                <a16:creationId xmlns:a16="http://schemas.microsoft.com/office/drawing/2014/main" id="{20440619-CB44-4F39-8061-4888C836EF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" b="4010"/>
          <a:stretch>
            <a:fillRect/>
          </a:stretch>
        </p:blipFill>
        <p:spPr/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18FCDE-D83B-437F-98B3-B1EB79A453D1}"/>
              </a:ext>
            </a:extLst>
          </p:cNvPr>
          <p:cNvSpPr txBox="1"/>
          <p:nvPr/>
        </p:nvSpPr>
        <p:spPr>
          <a:xfrm>
            <a:off x="8656375" y="3714230"/>
            <a:ext cx="3273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“All of these factors and more go into the loan approval. All situations are different and specific issues will raise other conditions”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2C618A-7920-43BA-88BD-04354E61A7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269" y="3004637"/>
            <a:ext cx="7682712" cy="3853363"/>
          </a:xfrm>
        </p:spPr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+mn-lt"/>
              </a:rPr>
              <a:t>PMI, MIP, VA Funding Fee?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What’s up with all of this?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Guarantee’s the investor on the loan against loss…does not repair the property.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Private Mortgage Insurance insures conventional loans and jumbo loans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Mortgage Insurance Premiums (MIP) insure FHA loans</a:t>
            </a:r>
          </a:p>
          <a:p>
            <a:pPr marL="684409" lvl="2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highlight>
                  <a:srgbClr val="FFFF00"/>
                </a:highlight>
              </a:rPr>
              <a:t>Up front MIP on an FHA Loan is 1.75%</a:t>
            </a:r>
          </a:p>
          <a:p>
            <a:pPr marL="684409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highlight>
                  <a:srgbClr val="FFFF00"/>
                </a:highlight>
              </a:rPr>
              <a:t>Annual MIP on an FHA Loan is .85 on LTV’s &gt; 95%. </a:t>
            </a:r>
          </a:p>
          <a:p>
            <a:pPr marL="684409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highlight>
                  <a:srgbClr val="FFFF00"/>
                </a:highlight>
              </a:rPr>
              <a:t>MIP lasts for the life of the loan.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VA utilizes a VA Funding Fee to guaranty their loans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What’s the best deal for the borrower????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Who collects the MIP???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8454E-77BA-4A9D-9D3B-592216990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9" name="Picture Placeholder 28" descr="A large body of water in front of a house&#10;&#10;Description generated with very high confidence">
            <a:extLst>
              <a:ext uri="{FF2B5EF4-FFF2-40B4-BE49-F238E27FC236}">
                <a16:creationId xmlns:a16="http://schemas.microsoft.com/office/drawing/2014/main" id="{EBB1B43B-11EC-4F84-A042-79E683C76EF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7" b="10257"/>
          <a:stretch>
            <a:fillRect/>
          </a:stretch>
        </p:blipFill>
        <p:spPr>
          <a:xfrm>
            <a:off x="0" y="0"/>
            <a:ext cx="12192000" cy="2974848"/>
          </a:xfrm>
        </p:spPr>
      </p:pic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14C911D-CAF8-4CFF-B164-F3E1706EA970}"/>
              </a:ext>
            </a:extLst>
          </p:cNvPr>
          <p:cNvSpPr txBox="1">
            <a:spLocks/>
          </p:cNvSpPr>
          <p:nvPr/>
        </p:nvSpPr>
        <p:spPr>
          <a:xfrm>
            <a:off x="404070" y="224698"/>
            <a:ext cx="2683079" cy="14350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61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6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68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Make sense out of Mortgage Insurance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FHA Loans have MIP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5B2ADE-CF67-4FC1-9B78-72CAE4DB904A}"/>
              </a:ext>
            </a:extLst>
          </p:cNvPr>
          <p:cNvSpPr txBox="1"/>
          <p:nvPr/>
        </p:nvSpPr>
        <p:spPr>
          <a:xfrm>
            <a:off x="7796981" y="3977404"/>
            <a:ext cx="42666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credit scores have a low cost of PMI, The higher the LTV the higher the PMI cost.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MIP does not factor in the credit score.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VA does not factor in the credit score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3A0F6A-E76A-42BB-AB2C-3C2F7A740255}"/>
              </a:ext>
            </a:extLst>
          </p:cNvPr>
          <p:cNvCxnSpPr>
            <a:cxnSpLocks/>
          </p:cNvCxnSpPr>
          <p:nvPr/>
        </p:nvCxnSpPr>
        <p:spPr>
          <a:xfrm flipH="1">
            <a:off x="4473146" y="5585254"/>
            <a:ext cx="2656703" cy="6672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71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5F5E1A-4885-41C9-A00E-FB1D2B9E4F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3407067"/>
            <a:ext cx="5259519" cy="2416046"/>
          </a:xfrm>
        </p:spPr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+mn-lt"/>
              </a:rPr>
              <a:t>VA Loans at a high level</a:t>
            </a:r>
          </a:p>
          <a:p>
            <a:pPr marL="684409" lvl="2" indent="-4572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VA Eligible Terms and Loan Purpose</a:t>
            </a:r>
          </a:p>
          <a:p>
            <a:pPr marL="684409" lvl="2" indent="-4572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VA Loan Amounts &amp; Loan to values</a:t>
            </a:r>
          </a:p>
          <a:p>
            <a:pPr marL="684409" lvl="2" indent="-4572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VA Borrower Eligibility &amp; Occupancy</a:t>
            </a:r>
          </a:p>
          <a:p>
            <a:pPr marL="684409" lvl="2" indent="-4572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Manufacturing an VA Loan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58B657-41E0-49CF-B031-08CC5182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B0A85-658B-47DD-8DBF-3F4E9EF4E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0D7E0-A5BC-4A94-BF32-C3BC8E538A6D}"/>
              </a:ext>
            </a:extLst>
          </p:cNvPr>
          <p:cNvSpPr txBox="1"/>
          <p:nvPr/>
        </p:nvSpPr>
        <p:spPr>
          <a:xfrm>
            <a:off x="1992735" y="344542"/>
            <a:ext cx="5408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Interim Financing</a:t>
            </a:r>
          </a:p>
        </p:txBody>
      </p:sp>
      <p:pic>
        <p:nvPicPr>
          <p:cNvPr id="33" name="Picture Placeholder 32" descr="A picture containing building, floor, outdoor&#10;&#10;Description generated with very high confidence">
            <a:extLst>
              <a:ext uri="{FF2B5EF4-FFF2-40B4-BE49-F238E27FC236}">
                <a16:creationId xmlns:a16="http://schemas.microsoft.com/office/drawing/2014/main" id="{2052A38E-D623-4702-A5D1-03672500F2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r="1857"/>
          <a:stretch>
            <a:fillRect/>
          </a:stretch>
        </p:blipFill>
        <p:spPr/>
      </p:pic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4F6D6A7-49D3-4B29-81AB-7AE1A8498032}"/>
              </a:ext>
            </a:extLst>
          </p:cNvPr>
          <p:cNvSpPr txBox="1">
            <a:spLocks/>
          </p:cNvSpPr>
          <p:nvPr/>
        </p:nvSpPr>
        <p:spPr>
          <a:xfrm>
            <a:off x="5063184" y="2366422"/>
            <a:ext cx="4006675" cy="5355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61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6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68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VA Fundamentals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6EAEA3-3008-46CE-B2AC-FAC0F2895D5E}"/>
              </a:ext>
            </a:extLst>
          </p:cNvPr>
          <p:cNvSpPr txBox="1"/>
          <p:nvPr/>
        </p:nvSpPr>
        <p:spPr>
          <a:xfrm>
            <a:off x="5955956" y="3323968"/>
            <a:ext cx="49578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 Credit Reports/Scores/Problems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Guaranty Fees on a VA Loan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Required Documents on an VA Loan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Underwriting process for an VA Loan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Seller/Lender contributions for an VA Loan</a:t>
            </a:r>
          </a:p>
        </p:txBody>
      </p:sp>
    </p:spTree>
    <p:extLst>
      <p:ext uri="{BB962C8B-B14F-4D97-AF65-F5344CB8AC3E}">
        <p14:creationId xmlns:p14="http://schemas.microsoft.com/office/powerpoint/2010/main" val="2357872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34E9-1A74-4554-8846-6900B0E7BE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2730" y="3412609"/>
            <a:ext cx="3792962" cy="2634567"/>
          </a:xfrm>
        </p:spPr>
        <p:txBody>
          <a:bodyPr/>
          <a:lstStyle/>
          <a:p>
            <a:r>
              <a:rPr lang="en-US" sz="1600" b="0" dirty="0"/>
              <a:t>VA Loan Terms and Loan Purpose</a:t>
            </a:r>
          </a:p>
          <a:p>
            <a:endParaRPr lang="en-US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VA Loans are typically 30 year fixed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VA loans are typically purchase or rate/term refinance transactions.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/>
          </a:p>
          <a:p>
            <a:endParaRPr lang="en-US" sz="1600" b="0" dirty="0">
              <a:latin typeface="+mj-lt"/>
            </a:endParaRPr>
          </a:p>
        </p:txBody>
      </p:sp>
      <p:pic>
        <p:nvPicPr>
          <p:cNvPr id="8" name="Picture Placeholder 7" descr="An empty pool&#10;&#10;Description generated with high confidence">
            <a:extLst>
              <a:ext uri="{FF2B5EF4-FFF2-40B4-BE49-F238E27FC236}">
                <a16:creationId xmlns:a16="http://schemas.microsoft.com/office/drawing/2014/main" id="{5956B94C-ADB8-4918-BE1D-C3992ABBA80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5" b="11455"/>
          <a:stretch>
            <a:fillRect/>
          </a:stretch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A7EC8-08E1-4027-AD66-168B323A6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3C2731-6E00-43F3-A5A9-6EFDFA87B430}"/>
              </a:ext>
            </a:extLst>
          </p:cNvPr>
          <p:cNvSpPr txBox="1"/>
          <p:nvPr/>
        </p:nvSpPr>
        <p:spPr>
          <a:xfrm>
            <a:off x="5250425" y="3298731"/>
            <a:ext cx="57495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 Loan Amounts and Loan to Values: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VA will allow a 100% loan to value to $424,100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For Jumbo VA’s there is a down payment component that must be used.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 Loans are allowed up to $1 million and in some cases even higher than that with a down payment.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36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5F5E1A-4885-41C9-A00E-FB1D2B9E4F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056" y="3319390"/>
            <a:ext cx="6338065" cy="2585323"/>
          </a:xfrm>
        </p:spPr>
        <p:txBody>
          <a:bodyPr/>
          <a:lstStyle/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tx1"/>
                </a:solidFill>
              </a:rPr>
              <a:t>VA Borrower Eligibility: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chemeClr val="tx1"/>
              </a:solidFill>
            </a:endParaRPr>
          </a:p>
          <a:p>
            <a:pPr marL="512959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Borrower must have sufficient VA Eligibility to purchase a home with a VA Loan</a:t>
            </a:r>
          </a:p>
          <a:p>
            <a:pPr marL="512959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 marL="512959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Borrowers need to provide their DD214 and the lender will pull the Certificate of Eligibility from the VA portal.</a:t>
            </a:r>
          </a:p>
          <a:p>
            <a:pPr marL="512959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 marL="512959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 marL="512959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First or second, third or more time homebuyers allowed.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58B657-41E0-49CF-B031-08CC5182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B0A85-658B-47DD-8DBF-3F4E9EF4E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0D7E0-A5BC-4A94-BF32-C3BC8E538A6D}"/>
              </a:ext>
            </a:extLst>
          </p:cNvPr>
          <p:cNvSpPr txBox="1"/>
          <p:nvPr/>
        </p:nvSpPr>
        <p:spPr>
          <a:xfrm>
            <a:off x="1992735" y="344542"/>
            <a:ext cx="5408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Interim Financing</a:t>
            </a:r>
          </a:p>
        </p:txBody>
      </p:sp>
      <p:pic>
        <p:nvPicPr>
          <p:cNvPr id="13" name="Picture Placeholder 12" descr="A picture containing tree&#10;&#10;Description generated with high confidence">
            <a:extLst>
              <a:ext uri="{FF2B5EF4-FFF2-40B4-BE49-F238E27FC236}">
                <a16:creationId xmlns:a16="http://schemas.microsoft.com/office/drawing/2014/main" id="{DB933ED3-4860-47AD-B221-17F03C7509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" r="1380"/>
          <a:stretch>
            <a:fillRect/>
          </a:stretch>
        </p:blipFill>
        <p:spPr/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20CDE02-A1CA-402E-9E1D-3E4BE4FEF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3600" y="3393948"/>
            <a:ext cx="4744994" cy="2450927"/>
          </a:xfrm>
        </p:spPr>
        <p:txBody>
          <a:bodyPr/>
          <a:lstStyle/>
          <a:p>
            <a:r>
              <a:rPr lang="en-US" sz="1800" b="0" dirty="0"/>
              <a:t>VA Occupancy: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Primary Residences for 1-4 unit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Non occupant co borrowers are permitted for purchase transactions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No investment properties allowed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algn="ctr"/>
            <a:endParaRPr lang="en-US" sz="16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3306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CEA5D1-D3E4-44AF-9B55-D54378D552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980" y="3802099"/>
            <a:ext cx="11363794" cy="2865400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Data and documents are transformed into a closed loan.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Documentation Validation – 4 C’s:</a:t>
            </a:r>
          </a:p>
          <a:p>
            <a:pPr marL="908506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Credit:   Minimum credit score for program requirements (Mid Fico of both borrowers)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620 and below is some cases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908506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Capacity:  Income documentation for debt to income calculation (W-2’s, Tax Returns, K-1’s)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50% and above in some cases</a:t>
            </a:r>
          </a:p>
          <a:p>
            <a:pPr marL="908506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Capital:  Asset documentation (Bank Statements) for down payment and reserve requirements </a:t>
            </a:r>
          </a:p>
          <a:p>
            <a:pPr marL="908506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Collateral:  The appraisal is ordered from a VA Appraiser and typically takes two weeks to complete. </a:t>
            </a:r>
          </a:p>
          <a:p>
            <a:pPr marL="908506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VA LOANS HAVE NO LEVEL PRICE ADJUSTMENTS UNLIKE A CONVENTIONAL LOAN (THERE ARE FEES FOR LOWER CREDIT SCORE VA LOANS THAT ARE INVESTOR BASED)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F6AC6-B49B-47B2-BA96-023A620B19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6249" y="3230824"/>
            <a:ext cx="5321849" cy="505644"/>
          </a:xfrm>
        </p:spPr>
        <p:txBody>
          <a:bodyPr/>
          <a:lstStyle/>
          <a:p>
            <a:pPr algn="ctr"/>
            <a:r>
              <a:rPr lang="en-US" dirty="0"/>
              <a:t>Manufacturing a VA Mortgage: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9FEA12-AFE0-445F-87A0-6E280256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F98B-3EAF-40C2-BF31-1399C0A22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" name="Picture Placeholder 11" descr="A picture containing indoor, floor, building, transport&#10;&#10;Description generated with very high confidence">
            <a:extLst>
              <a:ext uri="{FF2B5EF4-FFF2-40B4-BE49-F238E27FC236}">
                <a16:creationId xmlns:a16="http://schemas.microsoft.com/office/drawing/2014/main" id="{66C142AA-EE71-4181-98D7-67F5EC13CC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6" b="30206"/>
          <a:stretch>
            <a:fillRect/>
          </a:stretch>
        </p:blipFill>
        <p:spPr>
          <a:xfrm>
            <a:off x="0" y="7620"/>
            <a:ext cx="12192000" cy="297484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A50CDC-7449-48B3-8B0D-6A0166801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837" y="3048099"/>
            <a:ext cx="4621735" cy="15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60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42965B-9EF0-4498-85EA-F43D92E0E4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356" y="3753911"/>
            <a:ext cx="11176191" cy="30746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Credit is a critical component:  What is the impact of the following on a VA Loan?</a:t>
            </a:r>
          </a:p>
          <a:p>
            <a:pPr marL="512959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Collections &amp; charge-offs (</a:t>
            </a:r>
            <a:r>
              <a:rPr lang="en-US" sz="1400" b="0" dirty="0">
                <a:solidFill>
                  <a:schemeClr val="tx1"/>
                </a:solidFill>
                <a:highlight>
                  <a:srgbClr val="FFFF00"/>
                </a:highlight>
              </a:rPr>
              <a:t>Collections may or may not need to be paid off.  Will be underwriter discretion.</a:t>
            </a:r>
            <a:r>
              <a:rPr lang="en-US" sz="1400" b="0" dirty="0">
                <a:solidFill>
                  <a:schemeClr val="tx1"/>
                </a:solidFill>
              </a:rPr>
              <a:t>)</a:t>
            </a:r>
          </a:p>
          <a:p>
            <a:pPr marL="512959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Foreclosures (</a:t>
            </a:r>
            <a:r>
              <a:rPr lang="en-US" sz="1400" b="0" dirty="0">
                <a:solidFill>
                  <a:schemeClr val="tx1"/>
                </a:solidFill>
                <a:highlight>
                  <a:srgbClr val="FFFF00"/>
                </a:highlight>
              </a:rPr>
              <a:t>2 years seasoning from completion date</a:t>
            </a:r>
            <a:r>
              <a:rPr lang="en-US" sz="1400" b="0" dirty="0">
                <a:solidFill>
                  <a:schemeClr val="tx1"/>
                </a:solidFill>
              </a:rPr>
              <a:t>)</a:t>
            </a:r>
          </a:p>
          <a:p>
            <a:pPr marL="512959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Bankruptcy’s (</a:t>
            </a:r>
            <a:r>
              <a:rPr lang="en-US" sz="1400" b="0" dirty="0">
                <a:solidFill>
                  <a:schemeClr val="tx1"/>
                </a:solidFill>
                <a:highlight>
                  <a:srgbClr val="FFFF00"/>
                </a:highlight>
              </a:rPr>
              <a:t>1-2 years from discharge date depending upon the BK type</a:t>
            </a:r>
            <a:r>
              <a:rPr lang="en-US" sz="1400" b="0" dirty="0">
                <a:solidFill>
                  <a:schemeClr val="tx1"/>
                </a:solidFill>
              </a:rPr>
              <a:t>)</a:t>
            </a:r>
          </a:p>
          <a:p>
            <a:pPr marL="512959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Short Sale:  </a:t>
            </a:r>
            <a:r>
              <a:rPr lang="en-US" sz="1400" b="0" dirty="0">
                <a:solidFill>
                  <a:schemeClr val="tx1"/>
                </a:solidFill>
                <a:highlight>
                  <a:srgbClr val="FFFF00"/>
                </a:highlight>
              </a:rPr>
              <a:t>2 years from completion</a:t>
            </a:r>
          </a:p>
          <a:p>
            <a:pPr marL="512959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Disputed Accounts (</a:t>
            </a:r>
            <a:r>
              <a:rPr lang="en-US" sz="1400" b="0" dirty="0">
                <a:solidFill>
                  <a:schemeClr val="tx1"/>
                </a:solidFill>
                <a:highlight>
                  <a:srgbClr val="FFFF00"/>
                </a:highlight>
              </a:rPr>
              <a:t>Typically we remove disputed accounts so they are reflected in the Fico score)</a:t>
            </a:r>
          </a:p>
          <a:p>
            <a:pPr marL="512959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How to clean up your credit?  - We have internal solutions and external companies to refer a client to.  </a:t>
            </a:r>
          </a:p>
          <a:p>
            <a:pPr marL="737056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The removal of any derogatory item is the key.</a:t>
            </a:r>
          </a:p>
          <a:p>
            <a:pPr marL="737056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Small outstanding balances on cards helps the Fico score.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E91658-0FEB-409E-A764-CE7FD88C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80" y="3124314"/>
            <a:ext cx="9536281" cy="480131"/>
          </a:xfrm>
        </p:spPr>
        <p:txBody>
          <a:bodyPr/>
          <a:lstStyle/>
          <a:p>
            <a:r>
              <a:rPr lang="en-US" sz="2800" dirty="0"/>
              <a:t>Credit Reports/Scores/Problems on VA Loans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7AE6C-AD5A-4E98-AA66-0A1D88FEC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Placeholder 8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5E744908-F749-4045-9689-5A6535EFCC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 b="316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336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42965B-9EF0-4498-85EA-F43D92E0E4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154" y="3052243"/>
            <a:ext cx="7836103" cy="3693319"/>
          </a:xfrm>
        </p:spPr>
        <p:txBody>
          <a:bodyPr/>
          <a:lstStyle/>
          <a:p>
            <a:r>
              <a:rPr lang="en-US" sz="1600" b="0" dirty="0">
                <a:solidFill>
                  <a:schemeClr val="tx1"/>
                </a:solidFill>
                <a:latin typeface="+mn-lt"/>
              </a:rPr>
              <a:t>Required Documents for a VA loan: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DD214 from the borrower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Certificate of Eligibility from 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Minimum credit score (varies by Investor on an VA Loan)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Maximum Debt to Income (Varies by Investor but many will go to 55%)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Maximum Loan to Value – 100% is the set max loan to value on a VA Loan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Two year history required for income 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60 days of bank statements required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Most recent 30 days of paystubs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Tax Returns for Self Employed borrowers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7AE6C-AD5A-4E98-AA66-0A1D88FEC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" name="Picture Placeholder 11" descr="A person standing in front of a computer&#10;&#10;Description generated with very high confidence">
            <a:extLst>
              <a:ext uri="{FF2B5EF4-FFF2-40B4-BE49-F238E27FC236}">
                <a16:creationId xmlns:a16="http://schemas.microsoft.com/office/drawing/2014/main" id="{20440619-CB44-4F39-8061-4888C836EF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" b="4010"/>
          <a:stretch>
            <a:fillRect/>
          </a:stretch>
        </p:blipFill>
        <p:spPr/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18FCDE-D83B-437F-98B3-B1EB79A453D1}"/>
              </a:ext>
            </a:extLst>
          </p:cNvPr>
          <p:cNvSpPr txBox="1"/>
          <p:nvPr/>
        </p:nvSpPr>
        <p:spPr>
          <a:xfrm>
            <a:off x="8656375" y="3714230"/>
            <a:ext cx="3273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“All of these factors and more go into the loan approval. All situations are different and specific issues will raise other conditions”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77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2C618A-7920-43BA-88BD-04354E61A7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423" y="3199546"/>
            <a:ext cx="7456572" cy="2788456"/>
          </a:xfrm>
        </p:spPr>
        <p:txBody>
          <a:bodyPr/>
          <a:lstStyle/>
          <a:p>
            <a:r>
              <a:rPr lang="en-US" sz="1600" b="0" dirty="0">
                <a:solidFill>
                  <a:schemeClr val="tx1"/>
                </a:solidFill>
                <a:latin typeface="+mn-lt"/>
              </a:rPr>
              <a:t>VA Funding Fee?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Guarantee’s the investor on the loan against loss…does not repair the property.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What’s the best deal for the borrower????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Who collects the Funding Fee???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Who runs VA?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Who sets guidelines on a VA Loan?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Who sets the pricing on the VA Funding Fee?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8454E-77BA-4A9D-9D3B-592216990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9" name="Picture Placeholder 28" descr="A large body of water in front of a house&#10;&#10;Description generated with very high confidence">
            <a:extLst>
              <a:ext uri="{FF2B5EF4-FFF2-40B4-BE49-F238E27FC236}">
                <a16:creationId xmlns:a16="http://schemas.microsoft.com/office/drawing/2014/main" id="{EBB1B43B-11EC-4F84-A042-79E683C76EF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7" b="10257"/>
          <a:stretch>
            <a:fillRect/>
          </a:stretch>
        </p:blipFill>
        <p:spPr>
          <a:xfrm>
            <a:off x="0" y="0"/>
            <a:ext cx="12192000" cy="2974848"/>
          </a:xfrm>
        </p:spPr>
      </p:pic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14C911D-CAF8-4CFF-B164-F3E1706EA970}"/>
              </a:ext>
            </a:extLst>
          </p:cNvPr>
          <p:cNvSpPr txBox="1">
            <a:spLocks/>
          </p:cNvSpPr>
          <p:nvPr/>
        </p:nvSpPr>
        <p:spPr>
          <a:xfrm>
            <a:off x="404070" y="224698"/>
            <a:ext cx="2683079" cy="17065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61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6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68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Make sense out of Mortgage Insurance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VA Loans have a Funding Fee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220818-02C4-42F5-9661-B5698397F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813" y="3943349"/>
            <a:ext cx="6200775" cy="272415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51E6C92-6956-40E8-83DF-25B30D4C57E1}"/>
              </a:ext>
            </a:extLst>
          </p:cNvPr>
          <p:cNvCxnSpPr>
            <a:cxnSpLocks/>
          </p:cNvCxnSpPr>
          <p:nvPr/>
        </p:nvCxnSpPr>
        <p:spPr>
          <a:xfrm flipH="1">
            <a:off x="4493342" y="3943349"/>
            <a:ext cx="934064" cy="2943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A766C2-C49E-4C26-9A0A-A30A7F7FA906}"/>
              </a:ext>
            </a:extLst>
          </p:cNvPr>
          <p:cNvCxnSpPr/>
          <p:nvPr/>
        </p:nvCxnSpPr>
        <p:spPr>
          <a:xfrm flipH="1">
            <a:off x="9615948" y="3253930"/>
            <a:ext cx="717755" cy="635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712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24F24867-3D3A-4ED6-AC5F-BEF86F6E094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2" b="14132"/>
          <a:stretch>
            <a:fillRect/>
          </a:stretch>
        </p:blipFill>
        <p:spPr>
          <a:xfrm>
            <a:off x="0" y="-43048"/>
            <a:ext cx="12190413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54429-97FB-4302-932B-955DFC8B9E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110" y="4821030"/>
            <a:ext cx="6708396" cy="590931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Not all lenders are the same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C2DF9-578A-4BA1-B0EC-2466688DDF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6813" y="362363"/>
            <a:ext cx="8200103" cy="590931"/>
          </a:xfrm>
        </p:spPr>
        <p:txBody>
          <a:bodyPr/>
          <a:lstStyle/>
          <a:p>
            <a:r>
              <a:rPr lang="en-US" b="1" i="1" dirty="0">
                <a:solidFill>
                  <a:schemeClr val="tx1"/>
                </a:solidFill>
              </a:rPr>
              <a:t>Choose your business partners carefully…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ED0A6-A846-42DD-AC8E-8D5381C8A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6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7325DF-827E-46F5-92E5-B04578E7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034C6-64DA-469B-BFA5-D281BE72A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2389BB-0C90-421A-99D1-D00650948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8" y="5164479"/>
            <a:ext cx="2156007" cy="1249628"/>
          </a:xfrm>
          <a:prstGeom prst="rect">
            <a:avLst/>
          </a:prstGeom>
        </p:spPr>
      </p:pic>
      <p:pic>
        <p:nvPicPr>
          <p:cNvPr id="17" name="Picture 16" descr="A picture containing thing, object&#10;&#10;Description generated with high confidence">
            <a:extLst>
              <a:ext uri="{FF2B5EF4-FFF2-40B4-BE49-F238E27FC236}">
                <a16:creationId xmlns:a16="http://schemas.microsoft.com/office/drawing/2014/main" id="{6513A136-E6C2-4B94-8164-E263296AD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50" y="5439628"/>
            <a:ext cx="2807340" cy="9527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07CCA4D-E73A-491F-8726-2A8DEF9FBB68}"/>
              </a:ext>
            </a:extLst>
          </p:cNvPr>
          <p:cNvSpPr txBox="1"/>
          <p:nvPr/>
        </p:nvSpPr>
        <p:spPr>
          <a:xfrm>
            <a:off x="6341940" y="3847785"/>
            <a:ext cx="2515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Whitney Vallenari</a:t>
            </a:r>
          </a:p>
          <a:p>
            <a:pPr algn="ctr"/>
            <a:r>
              <a:rPr lang="en-US" dirty="0"/>
              <a:t>Chicago Title</a:t>
            </a:r>
          </a:p>
          <a:p>
            <a:pPr algn="ctr"/>
            <a:r>
              <a:rPr lang="en-US" dirty="0">
                <a:hlinkClick r:id="rId5"/>
              </a:rPr>
              <a:t>wvallenari@cttdfw.com</a:t>
            </a:r>
            <a:endParaRPr lang="en-US" dirty="0"/>
          </a:p>
          <a:p>
            <a:pPr algn="ctr"/>
            <a:r>
              <a:rPr lang="en-US" dirty="0"/>
              <a:t>  940-597-5182 	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53970C-3E12-410A-A32E-A7BD6793C108}"/>
              </a:ext>
            </a:extLst>
          </p:cNvPr>
          <p:cNvSpPr txBox="1"/>
          <p:nvPr/>
        </p:nvSpPr>
        <p:spPr>
          <a:xfrm>
            <a:off x="1824158" y="3163115"/>
            <a:ext cx="815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FHA &amp; VA Fundamentals CE Course, brought to you by: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B095F5-F69E-4EF2-B6D1-2381ECFF008D}"/>
              </a:ext>
            </a:extLst>
          </p:cNvPr>
          <p:cNvSpPr txBox="1"/>
          <p:nvPr/>
        </p:nvSpPr>
        <p:spPr>
          <a:xfrm>
            <a:off x="304800" y="3934809"/>
            <a:ext cx="2937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Mike Porter, President</a:t>
            </a:r>
          </a:p>
          <a:p>
            <a:pPr algn="ctr"/>
            <a:r>
              <a:rPr lang="en-US" dirty="0"/>
              <a:t>Red Diamond Home Loans</a:t>
            </a:r>
          </a:p>
          <a:p>
            <a:pPr algn="ctr"/>
            <a:r>
              <a:rPr lang="en-US" dirty="0">
                <a:hlinkClick r:id="rId6"/>
              </a:rPr>
              <a:t>mporter@rdhloans.com</a:t>
            </a:r>
            <a:endParaRPr lang="en-US" dirty="0"/>
          </a:p>
          <a:p>
            <a:pPr algn="ctr"/>
            <a:r>
              <a:rPr lang="en-US" dirty="0"/>
              <a:t>817-832-8452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592EE0-027F-4E9E-9084-A06CCC676F70}"/>
              </a:ext>
            </a:extLst>
          </p:cNvPr>
          <p:cNvSpPr txBox="1"/>
          <p:nvPr/>
        </p:nvSpPr>
        <p:spPr>
          <a:xfrm>
            <a:off x="8818903" y="3839679"/>
            <a:ext cx="3336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Ray Scott</a:t>
            </a:r>
          </a:p>
          <a:p>
            <a:pPr algn="ctr"/>
            <a:r>
              <a:rPr lang="en-US" dirty="0"/>
              <a:t>State Farm Insurance</a:t>
            </a:r>
          </a:p>
          <a:p>
            <a:pPr algn="ctr"/>
            <a:r>
              <a:rPr lang="en-US" dirty="0">
                <a:hlinkClick r:id="rId7"/>
              </a:rPr>
              <a:t>Ray.scott.efmv@statefarm.com</a:t>
            </a:r>
            <a:endParaRPr lang="en-US" dirty="0"/>
          </a:p>
          <a:p>
            <a:pPr algn="ctr"/>
            <a:r>
              <a:rPr lang="en-US" dirty="0"/>
              <a:t>469-372-5925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F01A0E5-20CB-417F-8B73-70B7B6D610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92" y="5195891"/>
            <a:ext cx="1557530" cy="15097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75BA0E-EE08-4A42-BEB5-2BC636FC9A2A}"/>
              </a:ext>
            </a:extLst>
          </p:cNvPr>
          <p:cNvSpPr txBox="1"/>
          <p:nvPr/>
        </p:nvSpPr>
        <p:spPr>
          <a:xfrm>
            <a:off x="3281101" y="3847785"/>
            <a:ext cx="2965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Justin Rogers</a:t>
            </a:r>
          </a:p>
          <a:p>
            <a:pPr algn="ctr"/>
            <a:r>
              <a:rPr lang="en-US" dirty="0"/>
              <a:t>Mortgage Originator</a:t>
            </a:r>
          </a:p>
          <a:p>
            <a:pPr algn="ctr"/>
            <a:r>
              <a:rPr lang="en-US" dirty="0"/>
              <a:t>Red Diamond Home Loans</a:t>
            </a:r>
          </a:p>
          <a:p>
            <a:pPr algn="ctr"/>
            <a:r>
              <a:rPr lang="en-US" dirty="0">
                <a:hlinkClick r:id="rId9"/>
              </a:rPr>
              <a:t>Justin@rdhloans.com</a:t>
            </a:r>
            <a:endParaRPr lang="en-US" dirty="0"/>
          </a:p>
          <a:p>
            <a:pPr algn="ctr"/>
            <a:r>
              <a:rPr lang="en-US" dirty="0"/>
              <a:t>214-674-9021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97E682-81FC-4C40-B025-81CAF7A04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768" y="5325113"/>
            <a:ext cx="2158838" cy="1251269"/>
          </a:xfrm>
          <a:prstGeom prst="rect">
            <a:avLst/>
          </a:prstGeom>
        </p:spPr>
      </p:pic>
      <p:pic>
        <p:nvPicPr>
          <p:cNvPr id="10" name="Picture Placeholder 9" descr="A stop sign in front of a house&#10;&#10;Description generated with very high confidence">
            <a:extLst>
              <a:ext uri="{FF2B5EF4-FFF2-40B4-BE49-F238E27FC236}">
                <a16:creationId xmlns:a16="http://schemas.microsoft.com/office/drawing/2014/main" id="{6B61FEAC-D468-46E3-B973-2DBE0C0A068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1" b="31681"/>
          <a:stretch>
            <a:fillRect/>
          </a:stretch>
        </p:blipFill>
        <p:spPr>
          <a:xfrm>
            <a:off x="0" y="0"/>
            <a:ext cx="12192000" cy="2974848"/>
          </a:xfrm>
        </p:spPr>
      </p:pic>
    </p:spTree>
    <p:extLst>
      <p:ext uri="{BB962C8B-B14F-4D97-AF65-F5344CB8AC3E}">
        <p14:creationId xmlns:p14="http://schemas.microsoft.com/office/powerpoint/2010/main" val="267670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5381DE-72F7-4BDC-AA6F-FD10F20EC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519" y="3128069"/>
            <a:ext cx="9296889" cy="3539430"/>
          </a:xfrm>
        </p:spPr>
        <p:txBody>
          <a:bodyPr/>
          <a:lstStyle/>
          <a:p>
            <a:r>
              <a:rPr lang="en-US" sz="1600" b="0" dirty="0">
                <a:solidFill>
                  <a:schemeClr val="tx1"/>
                </a:solidFill>
                <a:latin typeface="+mn-lt"/>
              </a:rPr>
              <a:t>Underwriting Process Overview for an FHA &amp; VA Loan: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Typical turn times are 48 hours for an initial review and 24 hours for the resubmission of conditions.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Underwriters want a full, complete package to review.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The underwriters job is to validate the accuracy of the documentation provided.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Mortgage Companies work toward a Final Approval status or a Clear to Close status with underwriting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Underwriters evaluate loans according to a set of guidelines from FHA and VA.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Each entity/agency has their own set of very specific guidelines that must be followed.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highlight>
                  <a:srgbClr val="FFFF00"/>
                </a:highlight>
              </a:rPr>
              <a:t>Seller/Lender Contribution limits on an FHA and VA  loan is 6%.  (How much cash is required from the borrower to purchase a home with an FHA or VA loan?)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B8C8152-7345-4210-803A-D4D26628812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2" b="24682"/>
          <a:stretch>
            <a:fillRect/>
          </a:stretch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99565-BDAB-49D5-AFB3-63BD4BF3F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CA853C-2BAC-4B1F-8E1D-B2D47217504C}"/>
              </a:ext>
            </a:extLst>
          </p:cNvPr>
          <p:cNvSpPr txBox="1"/>
          <p:nvPr/>
        </p:nvSpPr>
        <p:spPr>
          <a:xfrm>
            <a:off x="9781563" y="3722892"/>
            <a:ext cx="2416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“We talk to the underwriter to make sure they fully understand the file and the situation”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BA2F36E-7D6E-4D90-9C1A-578C7F6AFE2D}"/>
              </a:ext>
            </a:extLst>
          </p:cNvPr>
          <p:cNvCxnSpPr/>
          <p:nvPr/>
        </p:nvCxnSpPr>
        <p:spPr>
          <a:xfrm flipH="1">
            <a:off x="9507794" y="5604387"/>
            <a:ext cx="1710812" cy="5112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087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E58793-7AFE-449A-8895-8323B9851F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058" y="174941"/>
            <a:ext cx="3133058" cy="369332"/>
          </a:xfrm>
        </p:spPr>
        <p:txBody>
          <a:bodyPr/>
          <a:lstStyle/>
          <a:p>
            <a:r>
              <a:rPr lang="en-US" sz="2000" dirty="0"/>
              <a:t>Expected Loan Timeline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34E9-1A74-4554-8846-6900B0E7BE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5683" y="3193468"/>
            <a:ext cx="5670923" cy="3431709"/>
          </a:xfrm>
        </p:spPr>
        <p:txBody>
          <a:bodyPr/>
          <a:lstStyle/>
          <a:p>
            <a:r>
              <a:rPr lang="en-US" sz="1200" b="0" dirty="0"/>
              <a:t>How fast can we close an FHA or VA Loan?</a:t>
            </a:r>
            <a:r>
              <a:rPr lang="en-US" sz="1200" b="0" dirty="0">
                <a:latin typeface="+mj-lt"/>
              </a:rPr>
              <a:t>:</a:t>
            </a:r>
          </a:p>
          <a:p>
            <a:r>
              <a:rPr lang="en-US" sz="1000" b="0" dirty="0">
                <a:latin typeface="+mj-lt"/>
              </a:rPr>
              <a:t>Day 1: Application &amp; Conditional Approval &amp; Receive the Receipted Contract to start the clock, We need to issue preliminary disclosures before we can order the appraisal.</a:t>
            </a:r>
          </a:p>
          <a:p>
            <a:r>
              <a:rPr lang="en-US" sz="1000" b="0" dirty="0">
                <a:latin typeface="+mj-lt"/>
              </a:rPr>
              <a:t>Day 2:  Order the appraisal and Open Title with Title Company</a:t>
            </a:r>
          </a:p>
          <a:p>
            <a:r>
              <a:rPr lang="en-US" sz="1000" b="0" dirty="0">
                <a:latin typeface="+mj-lt"/>
              </a:rPr>
              <a:t>Day 3:  Receive all borrower documents</a:t>
            </a:r>
          </a:p>
          <a:p>
            <a:r>
              <a:rPr lang="en-US" sz="1000" b="0" dirty="0">
                <a:latin typeface="+mj-lt"/>
              </a:rPr>
              <a:t>Day 4:  Submit to underwriting (two days in underwriting)</a:t>
            </a:r>
          </a:p>
          <a:p>
            <a:r>
              <a:rPr lang="en-US" sz="1000" b="0" dirty="0">
                <a:latin typeface="+mj-lt"/>
              </a:rPr>
              <a:t>Day 6:  Receive Approval from underwriting</a:t>
            </a:r>
          </a:p>
          <a:p>
            <a:r>
              <a:rPr lang="en-US" sz="1000" b="0" dirty="0">
                <a:latin typeface="+mj-lt"/>
              </a:rPr>
              <a:t>Day 7:  Ask for other conditions</a:t>
            </a:r>
          </a:p>
          <a:p>
            <a:r>
              <a:rPr lang="en-US" sz="1000" b="0" dirty="0">
                <a:latin typeface="+mj-lt"/>
              </a:rPr>
              <a:t>Day 8:  Appraisal Complete</a:t>
            </a:r>
          </a:p>
          <a:p>
            <a:r>
              <a:rPr lang="en-US" sz="1000" b="0" dirty="0">
                <a:latin typeface="+mj-lt"/>
              </a:rPr>
              <a:t>Day 9:  Submit the appraisal back to the underwriter.</a:t>
            </a:r>
          </a:p>
          <a:p>
            <a:r>
              <a:rPr lang="en-US" sz="1000" b="0" dirty="0">
                <a:latin typeface="+mj-lt"/>
              </a:rPr>
              <a:t>Day 10:  Clear to Close </a:t>
            </a:r>
          </a:p>
          <a:p>
            <a:r>
              <a:rPr lang="en-US" sz="1000" b="0" dirty="0">
                <a:latin typeface="+mj-lt"/>
              </a:rPr>
              <a:t>Day 11:  Prepare Closing Disclosure</a:t>
            </a:r>
          </a:p>
          <a:p>
            <a:r>
              <a:rPr lang="en-US" sz="1000" b="0" dirty="0">
                <a:latin typeface="+mj-lt"/>
              </a:rPr>
              <a:t>Day 14:  Loan Closing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A7EC8-08E1-4027-AD66-168B323A6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Placeholder 8" descr="A black and red toy car on the road&#10;&#10;Description generated with very high confidence">
            <a:extLst>
              <a:ext uri="{FF2B5EF4-FFF2-40B4-BE49-F238E27FC236}">
                <a16:creationId xmlns:a16="http://schemas.microsoft.com/office/drawing/2014/main" id="{D5C12BD4-B5F0-47D7-83DB-66785C1976B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5" b="29385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0BA9F3-8743-45C0-B83C-1830550DBE11}"/>
              </a:ext>
            </a:extLst>
          </p:cNvPr>
          <p:cNvSpPr txBox="1"/>
          <p:nvPr/>
        </p:nvSpPr>
        <p:spPr>
          <a:xfrm>
            <a:off x="226142" y="163069"/>
            <a:ext cx="3706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fast can we close?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8F720F-D44F-4242-8B3D-774C1556CDF9}"/>
              </a:ext>
            </a:extLst>
          </p:cNvPr>
          <p:cNvSpPr/>
          <p:nvPr/>
        </p:nvSpPr>
        <p:spPr>
          <a:xfrm>
            <a:off x="7472516" y="3391064"/>
            <a:ext cx="40312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Red Diamond Closed a Conventional Purchase 12 days after the contract was receipted.  August 8 – August 24. We had all borrower documents, just needed the appraisal.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9632D3-B10A-4F9D-AD1B-D8D4E3A09420}"/>
              </a:ext>
            </a:extLst>
          </p:cNvPr>
          <p:cNvSpPr txBox="1"/>
          <p:nvPr/>
        </p:nvSpPr>
        <p:spPr>
          <a:xfrm>
            <a:off x="7993626" y="5284608"/>
            <a:ext cx="3398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“This timeline depends upon the client and their ability to move quickly and provide the documents that we need”</a:t>
            </a:r>
          </a:p>
        </p:txBody>
      </p:sp>
    </p:spTree>
    <p:extLst>
      <p:ext uri="{BB962C8B-B14F-4D97-AF65-F5344CB8AC3E}">
        <p14:creationId xmlns:p14="http://schemas.microsoft.com/office/powerpoint/2010/main" val="2914434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9159D-69A6-4B39-9209-27AAE30B14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445" y="3456199"/>
            <a:ext cx="6986616" cy="2191369"/>
          </a:xfrm>
        </p:spPr>
        <p:txBody>
          <a:bodyPr/>
          <a:lstStyle/>
          <a:p>
            <a:r>
              <a:rPr lang="en-US" sz="1600" b="0" dirty="0">
                <a:solidFill>
                  <a:schemeClr val="tx1"/>
                </a:solidFill>
                <a:latin typeface="+mn-lt"/>
              </a:rPr>
              <a:t>The Secondary Market for FHA and VA Mortgages: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highlight>
                  <a:srgbClr val="FFFF00"/>
                </a:highlight>
              </a:rPr>
              <a:t>What is the secondary market</a:t>
            </a:r>
            <a:r>
              <a:rPr lang="en-US" sz="1600" b="0" dirty="0">
                <a:solidFill>
                  <a:schemeClr val="tx1"/>
                </a:solidFill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highlight>
                  <a:srgbClr val="FFFF00"/>
                </a:highlight>
              </a:rPr>
              <a:t>Who funds the mortgage market</a:t>
            </a:r>
            <a:r>
              <a:rPr lang="en-US" sz="1600" b="0" dirty="0">
                <a:solidFill>
                  <a:schemeClr val="tx1"/>
                </a:solidFill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highlight>
                  <a:srgbClr val="FFFF00"/>
                </a:highlight>
              </a:rPr>
              <a:t>Who buys FHA and VA loans</a:t>
            </a:r>
            <a:r>
              <a:rPr lang="en-US" sz="1600" b="0" dirty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How are they sold?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Who does Wall Street sell the mortgage banked securities to? </a:t>
            </a:r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602B3-B92F-409A-841A-E146A638F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Picture Placeholder 8" descr="A person sitting at a table&#10;&#10;Description generated with very high confidence">
            <a:extLst>
              <a:ext uri="{FF2B5EF4-FFF2-40B4-BE49-F238E27FC236}">
                <a16:creationId xmlns:a16="http://schemas.microsoft.com/office/drawing/2014/main" id="{82543A94-B0A3-4E48-9228-45AFDFE436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7" b="31667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30A52A-BF3C-4ED1-85E7-23D0EE568E0B}"/>
              </a:ext>
            </a:extLst>
          </p:cNvPr>
          <p:cNvSpPr txBox="1"/>
          <p:nvPr/>
        </p:nvSpPr>
        <p:spPr>
          <a:xfrm>
            <a:off x="8780206" y="4090219"/>
            <a:ext cx="3008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“The mortgage market is loaded with participants from Main Street to Wall Street”</a:t>
            </a:r>
          </a:p>
        </p:txBody>
      </p:sp>
    </p:spTree>
    <p:extLst>
      <p:ext uri="{BB962C8B-B14F-4D97-AF65-F5344CB8AC3E}">
        <p14:creationId xmlns:p14="http://schemas.microsoft.com/office/powerpoint/2010/main" val="2108666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2B9B37-6A5C-47F9-A8A6-26FDD58D3C0A}"/>
              </a:ext>
            </a:extLst>
          </p:cNvPr>
          <p:cNvSpPr txBox="1"/>
          <p:nvPr/>
        </p:nvSpPr>
        <p:spPr>
          <a:xfrm>
            <a:off x="5181600" y="965736"/>
            <a:ext cx="197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 Application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8C85D-FB45-49EE-B4E0-A6949988DD75}"/>
              </a:ext>
            </a:extLst>
          </p:cNvPr>
          <p:cNvSpPr txBox="1"/>
          <p:nvPr/>
        </p:nvSpPr>
        <p:spPr>
          <a:xfrm>
            <a:off x="7138220" y="1448676"/>
            <a:ext cx="263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Conditional Approval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2AB81C-640F-4AC3-93D4-0B2287C24462}"/>
              </a:ext>
            </a:extLst>
          </p:cNvPr>
          <p:cNvSpPr txBox="1"/>
          <p:nvPr/>
        </p:nvSpPr>
        <p:spPr>
          <a:xfrm>
            <a:off x="8209936" y="2659635"/>
            <a:ext cx="346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  Processing/Data Gathering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EF128-E4AE-4B7C-9913-469DED4999A3}"/>
              </a:ext>
            </a:extLst>
          </p:cNvPr>
          <p:cNvSpPr txBox="1"/>
          <p:nvPr/>
        </p:nvSpPr>
        <p:spPr>
          <a:xfrm>
            <a:off x="8521831" y="3923246"/>
            <a:ext cx="244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4.  Underwriting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4BE09B-ADFC-4734-97BD-620EAFF89CCB}"/>
              </a:ext>
            </a:extLst>
          </p:cNvPr>
          <p:cNvSpPr txBox="1"/>
          <p:nvPr/>
        </p:nvSpPr>
        <p:spPr>
          <a:xfrm>
            <a:off x="5206181" y="5855006"/>
            <a:ext cx="266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6.  Doc Prep/Closing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79083C-8EAD-4104-A8BD-8E57E4C42CD3}"/>
              </a:ext>
            </a:extLst>
          </p:cNvPr>
          <p:cNvSpPr txBox="1"/>
          <p:nvPr/>
        </p:nvSpPr>
        <p:spPr>
          <a:xfrm>
            <a:off x="3130484" y="5258458"/>
            <a:ext cx="2605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6.  Client Signing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3E3B1B-09B5-4F2F-8E40-ED40F56109AF}"/>
              </a:ext>
            </a:extLst>
          </p:cNvPr>
          <p:cNvSpPr txBox="1"/>
          <p:nvPr/>
        </p:nvSpPr>
        <p:spPr>
          <a:xfrm>
            <a:off x="8030219" y="5134205"/>
            <a:ext cx="265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5.  Clear to Close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747059-CD8B-4009-9E40-668F867F2931}"/>
              </a:ext>
            </a:extLst>
          </p:cNvPr>
          <p:cNvSpPr txBox="1"/>
          <p:nvPr/>
        </p:nvSpPr>
        <p:spPr>
          <a:xfrm>
            <a:off x="1936955" y="4292578"/>
            <a:ext cx="262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7.  Warehouse Funding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BFA665-DCEC-48E1-906B-0C54B42DCB3E}"/>
              </a:ext>
            </a:extLst>
          </p:cNvPr>
          <p:cNvSpPr txBox="1"/>
          <p:nvPr/>
        </p:nvSpPr>
        <p:spPr>
          <a:xfrm>
            <a:off x="1060876" y="3217073"/>
            <a:ext cx="300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8.  Loan Delivery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3360A7-187D-462C-A365-66A350FC05CD}"/>
              </a:ext>
            </a:extLst>
          </p:cNvPr>
          <p:cNvSpPr txBox="1"/>
          <p:nvPr/>
        </p:nvSpPr>
        <p:spPr>
          <a:xfrm>
            <a:off x="2389239" y="2301200"/>
            <a:ext cx="279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9.  Secondary Market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1AAF4C-90F1-46A9-BC88-82A00143C1E2}"/>
              </a:ext>
            </a:extLst>
          </p:cNvPr>
          <p:cNvSpPr txBox="1"/>
          <p:nvPr/>
        </p:nvSpPr>
        <p:spPr>
          <a:xfrm>
            <a:off x="3130484" y="1519986"/>
            <a:ext cx="286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10.  Loan Servicing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5753AA-9305-4E42-A6EC-4C3E6FAFF6BB}"/>
              </a:ext>
            </a:extLst>
          </p:cNvPr>
          <p:cNvSpPr txBox="1"/>
          <p:nvPr/>
        </p:nvSpPr>
        <p:spPr>
          <a:xfrm>
            <a:off x="1717173" y="280122"/>
            <a:ext cx="8223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Manufacturing an FHA and VA  Mortgage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3796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A5B55B-E500-45AD-A44B-845B1CCA47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3393948"/>
            <a:ext cx="5761703" cy="2760756"/>
          </a:xfrm>
        </p:spPr>
        <p:txBody>
          <a:bodyPr/>
          <a:lstStyle/>
          <a:p>
            <a:pPr algn="ctr"/>
            <a:r>
              <a:rPr lang="en-US" sz="1800" b="0" dirty="0">
                <a:solidFill>
                  <a:schemeClr val="tx1"/>
                </a:solidFill>
              </a:rPr>
              <a:t>In Summary: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</a:rPr>
              <a:t>Thanks for your time and attention today.  </a:t>
            </a:r>
          </a:p>
          <a:p>
            <a:pPr algn="ctr"/>
            <a:endParaRPr lang="en-US" sz="1800" b="0" dirty="0">
              <a:solidFill>
                <a:schemeClr val="tx1"/>
              </a:solidFill>
            </a:endParaRPr>
          </a:p>
          <a:p>
            <a:pPr algn="ctr"/>
            <a:r>
              <a:rPr lang="en-US" sz="1800" b="0" dirty="0">
                <a:solidFill>
                  <a:schemeClr val="tx1"/>
                </a:solidFill>
              </a:rPr>
              <a:t>Hopefully you benefitted from this presentation.</a:t>
            </a:r>
          </a:p>
          <a:p>
            <a:pPr algn="ctr"/>
            <a:endParaRPr lang="en-US" sz="1800" b="0" dirty="0">
              <a:solidFill>
                <a:schemeClr val="tx1"/>
              </a:solidFill>
            </a:endParaRPr>
          </a:p>
          <a:p>
            <a:pPr algn="ctr"/>
            <a:r>
              <a:rPr lang="en-US" sz="1800" b="0" dirty="0">
                <a:solidFill>
                  <a:schemeClr val="tx1"/>
                </a:solidFill>
              </a:rPr>
              <a:t>Justin is available anytime for a pre-approval, 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</a:rPr>
              <a:t>question or any type of client consultation.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3D455-0687-4E2C-81BB-5014E764FE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73249" y="4090219"/>
            <a:ext cx="3701544" cy="976689"/>
          </a:xfrm>
        </p:spPr>
        <p:txBody>
          <a:bodyPr/>
          <a:lstStyle/>
          <a:p>
            <a:pPr algn="ctr"/>
            <a:r>
              <a:rPr lang="en-US" sz="1400" b="0" dirty="0">
                <a:latin typeface="+mj-lt"/>
              </a:rPr>
              <a:t>Justin and I are happy to advise and consult with your clients on the best course of action, even if there is a better lender for their needs. 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4EDF7C-7C2A-4E35-8591-F3A7AB70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6F64A-9C24-43CF-8CF1-3793A4BAB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Placeholder 6" descr="A view of a house&#10;&#10;Description generated with very high confidence">
            <a:extLst>
              <a:ext uri="{FF2B5EF4-FFF2-40B4-BE49-F238E27FC236}">
                <a16:creationId xmlns:a16="http://schemas.microsoft.com/office/drawing/2014/main" id="{76B4EC9A-9839-4A80-B39E-2B071D08F12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0" b="252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6111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6E55BF-905C-44C9-A8B2-42D7C189ED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730" y="3073695"/>
            <a:ext cx="5192775" cy="2880276"/>
          </a:xfrm>
        </p:spPr>
        <p:txBody>
          <a:bodyPr/>
          <a:lstStyle/>
          <a:p>
            <a:r>
              <a:rPr lang="en-US" dirty="0"/>
              <a:t>Other CE Classes Available: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  Expat Lending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  Mortgage Fundamentals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  QM vs Non QM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  Interim Financing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9730F-1CB5-427B-A0BD-2426C4D344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6711" y="3776605"/>
            <a:ext cx="4415586" cy="2062822"/>
          </a:xfrm>
        </p:spPr>
        <p:txBody>
          <a:bodyPr/>
          <a:lstStyle/>
          <a:p>
            <a:pPr algn="ctr"/>
            <a:r>
              <a:rPr lang="en-US" dirty="0"/>
              <a:t>These are all classes that are available to your brokerage office. 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Please let us know if we can provide a lunch and learn for your office on any of these topics.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DE540-702C-4EC1-8113-8826075EF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" name="Picture Placeholder 8" descr="A picture containing table, floor&#10;&#10;Description generated with high confidence">
            <a:extLst>
              <a:ext uri="{FF2B5EF4-FFF2-40B4-BE49-F238E27FC236}">
                <a16:creationId xmlns:a16="http://schemas.microsoft.com/office/drawing/2014/main" id="{1AB3D047-328B-48C2-8FE4-729ADA2583D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2" b="153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0695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7325DF-827E-46F5-92E5-B04578E7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034C6-64DA-469B-BFA5-D281BE72A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2389BB-0C90-421A-99D1-D00650948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8" y="5164479"/>
            <a:ext cx="2156007" cy="1249628"/>
          </a:xfrm>
          <a:prstGeom prst="rect">
            <a:avLst/>
          </a:prstGeom>
        </p:spPr>
      </p:pic>
      <p:pic>
        <p:nvPicPr>
          <p:cNvPr id="17" name="Picture 16" descr="A picture containing thing, object&#10;&#10;Description generated with high confidence">
            <a:extLst>
              <a:ext uri="{FF2B5EF4-FFF2-40B4-BE49-F238E27FC236}">
                <a16:creationId xmlns:a16="http://schemas.microsoft.com/office/drawing/2014/main" id="{6513A136-E6C2-4B94-8164-E263296AD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50" y="5439628"/>
            <a:ext cx="2807340" cy="9527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07CCA4D-E73A-491F-8726-2A8DEF9FBB68}"/>
              </a:ext>
            </a:extLst>
          </p:cNvPr>
          <p:cNvSpPr txBox="1"/>
          <p:nvPr/>
        </p:nvSpPr>
        <p:spPr>
          <a:xfrm>
            <a:off x="6341940" y="3847785"/>
            <a:ext cx="2515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Whitney Vallenari</a:t>
            </a:r>
          </a:p>
          <a:p>
            <a:pPr algn="ctr"/>
            <a:r>
              <a:rPr lang="en-US" dirty="0"/>
              <a:t>Chicago Title</a:t>
            </a:r>
          </a:p>
          <a:p>
            <a:pPr algn="ctr"/>
            <a:r>
              <a:rPr lang="en-US" dirty="0">
                <a:hlinkClick r:id="rId5"/>
              </a:rPr>
              <a:t>wvallenari@cttdfw.com</a:t>
            </a:r>
            <a:endParaRPr lang="en-US" dirty="0"/>
          </a:p>
          <a:p>
            <a:pPr algn="ctr"/>
            <a:r>
              <a:rPr lang="en-US" dirty="0"/>
              <a:t>  940-597-5182 	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53970C-3E12-410A-A32E-A7BD6793C108}"/>
              </a:ext>
            </a:extLst>
          </p:cNvPr>
          <p:cNvSpPr txBox="1"/>
          <p:nvPr/>
        </p:nvSpPr>
        <p:spPr>
          <a:xfrm>
            <a:off x="1824158" y="3163115"/>
            <a:ext cx="815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Thanks for you time!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B095F5-F69E-4EF2-B6D1-2381ECFF008D}"/>
              </a:ext>
            </a:extLst>
          </p:cNvPr>
          <p:cNvSpPr txBox="1"/>
          <p:nvPr/>
        </p:nvSpPr>
        <p:spPr>
          <a:xfrm>
            <a:off x="304800" y="3934809"/>
            <a:ext cx="2937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Mike Porter, President</a:t>
            </a:r>
          </a:p>
          <a:p>
            <a:pPr algn="ctr"/>
            <a:r>
              <a:rPr lang="en-US" dirty="0"/>
              <a:t>Red Diamond Home Loans</a:t>
            </a:r>
          </a:p>
          <a:p>
            <a:pPr algn="ctr"/>
            <a:r>
              <a:rPr lang="en-US" dirty="0">
                <a:hlinkClick r:id="rId6"/>
              </a:rPr>
              <a:t>mporter@rdhloans.com</a:t>
            </a:r>
            <a:endParaRPr lang="en-US" dirty="0"/>
          </a:p>
          <a:p>
            <a:pPr algn="ctr"/>
            <a:r>
              <a:rPr lang="en-US" dirty="0"/>
              <a:t>817-832-8452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592EE0-027F-4E9E-9084-A06CCC676F70}"/>
              </a:ext>
            </a:extLst>
          </p:cNvPr>
          <p:cNvSpPr txBox="1"/>
          <p:nvPr/>
        </p:nvSpPr>
        <p:spPr>
          <a:xfrm>
            <a:off x="8818903" y="3839679"/>
            <a:ext cx="3336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Ray Scott</a:t>
            </a:r>
          </a:p>
          <a:p>
            <a:pPr algn="ctr"/>
            <a:r>
              <a:rPr lang="en-US" dirty="0"/>
              <a:t>State Farm Insurance</a:t>
            </a:r>
          </a:p>
          <a:p>
            <a:pPr algn="ctr"/>
            <a:r>
              <a:rPr lang="en-US" dirty="0">
                <a:hlinkClick r:id="rId7"/>
              </a:rPr>
              <a:t>Ray.scott.efmv@statefarm.com</a:t>
            </a:r>
            <a:endParaRPr lang="en-US" dirty="0"/>
          </a:p>
          <a:p>
            <a:pPr algn="ctr"/>
            <a:r>
              <a:rPr lang="en-US" dirty="0"/>
              <a:t>469-372-5925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F01A0E5-20CB-417F-8B73-70B7B6D610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92" y="5195891"/>
            <a:ext cx="1557530" cy="15097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75BA0E-EE08-4A42-BEB5-2BC636FC9A2A}"/>
              </a:ext>
            </a:extLst>
          </p:cNvPr>
          <p:cNvSpPr txBox="1"/>
          <p:nvPr/>
        </p:nvSpPr>
        <p:spPr>
          <a:xfrm>
            <a:off x="3281101" y="3847785"/>
            <a:ext cx="2965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Justin Rogers</a:t>
            </a:r>
          </a:p>
          <a:p>
            <a:pPr algn="ctr"/>
            <a:r>
              <a:rPr lang="en-US" dirty="0"/>
              <a:t>Mortgage Originator</a:t>
            </a:r>
          </a:p>
          <a:p>
            <a:pPr algn="ctr"/>
            <a:r>
              <a:rPr lang="en-US" dirty="0"/>
              <a:t>Red Diamond Home Loans</a:t>
            </a:r>
          </a:p>
          <a:p>
            <a:pPr algn="ctr"/>
            <a:r>
              <a:rPr lang="en-US" dirty="0">
                <a:hlinkClick r:id="rId9"/>
              </a:rPr>
              <a:t>Justin@rdhloans.com</a:t>
            </a:r>
            <a:endParaRPr lang="en-US" dirty="0"/>
          </a:p>
          <a:p>
            <a:pPr algn="ctr"/>
            <a:r>
              <a:rPr lang="en-US" dirty="0"/>
              <a:t>214-674-9021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97E682-81FC-4C40-B025-81CAF7A04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768" y="5325113"/>
            <a:ext cx="2158838" cy="1251269"/>
          </a:xfrm>
          <a:prstGeom prst="rect">
            <a:avLst/>
          </a:prstGeom>
        </p:spPr>
      </p:pic>
      <p:pic>
        <p:nvPicPr>
          <p:cNvPr id="10" name="Picture Placeholder 9" descr="A stop sign in front of a house&#10;&#10;Description generated with very high confidence">
            <a:extLst>
              <a:ext uri="{FF2B5EF4-FFF2-40B4-BE49-F238E27FC236}">
                <a16:creationId xmlns:a16="http://schemas.microsoft.com/office/drawing/2014/main" id="{12494334-BD86-40ED-9777-ED7CD2E3949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1" b="316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785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5F5E1A-4885-41C9-A00E-FB1D2B9E4F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3407067"/>
            <a:ext cx="5259519" cy="2973122"/>
          </a:xfrm>
        </p:spPr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+mn-lt"/>
              </a:rPr>
              <a:t>FHA Loans at a high level</a:t>
            </a:r>
          </a:p>
          <a:p>
            <a:pPr marL="684409" lvl="2" indent="-4572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Eligible Terms and Loan Purpose</a:t>
            </a:r>
          </a:p>
          <a:p>
            <a:pPr marL="684409" lvl="2" indent="-4572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Loan Amounts &amp; Loan to values</a:t>
            </a:r>
          </a:p>
          <a:p>
            <a:pPr marL="684409" lvl="2" indent="-4572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Borrower Eligibility &amp; Occupancy</a:t>
            </a:r>
          </a:p>
          <a:p>
            <a:pPr marL="684409" lvl="2" indent="-4572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Manufacturing an FHA Loan</a:t>
            </a:r>
          </a:p>
          <a:p>
            <a:pPr marL="684409" lvl="2" indent="-4572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4 C’s by Loan Type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58B657-41E0-49CF-B031-08CC5182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B0A85-658B-47DD-8DBF-3F4E9EF4E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0D7E0-A5BC-4A94-BF32-C3BC8E538A6D}"/>
              </a:ext>
            </a:extLst>
          </p:cNvPr>
          <p:cNvSpPr txBox="1"/>
          <p:nvPr/>
        </p:nvSpPr>
        <p:spPr>
          <a:xfrm>
            <a:off x="1992735" y="344542"/>
            <a:ext cx="5408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Interim Financing</a:t>
            </a:r>
          </a:p>
        </p:txBody>
      </p:sp>
      <p:pic>
        <p:nvPicPr>
          <p:cNvPr id="33" name="Picture Placeholder 32" descr="A picture containing building, floor, outdoor&#10;&#10;Description generated with very high confidence">
            <a:extLst>
              <a:ext uri="{FF2B5EF4-FFF2-40B4-BE49-F238E27FC236}">
                <a16:creationId xmlns:a16="http://schemas.microsoft.com/office/drawing/2014/main" id="{2052A38E-D623-4702-A5D1-03672500F2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r="1857"/>
          <a:stretch>
            <a:fillRect/>
          </a:stretch>
        </p:blipFill>
        <p:spPr/>
      </p:pic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4F6D6A7-49D3-4B29-81AB-7AE1A8498032}"/>
              </a:ext>
            </a:extLst>
          </p:cNvPr>
          <p:cNvSpPr txBox="1">
            <a:spLocks/>
          </p:cNvSpPr>
          <p:nvPr/>
        </p:nvSpPr>
        <p:spPr>
          <a:xfrm>
            <a:off x="5063184" y="2366422"/>
            <a:ext cx="4006675" cy="5355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61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6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68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FHA Fundamentals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6EAEA3-3008-46CE-B2AC-FAC0F2895D5E}"/>
              </a:ext>
            </a:extLst>
          </p:cNvPr>
          <p:cNvSpPr txBox="1"/>
          <p:nvPr/>
        </p:nvSpPr>
        <p:spPr>
          <a:xfrm>
            <a:off x="5955956" y="3323968"/>
            <a:ext cx="49578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Credit Reports/Scores/Problems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MIP on an FHA Loan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Required Documents on an FHA Loan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Underwriting process for an FHA Loan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Seller/Lender contributions for an FHA Loan</a:t>
            </a:r>
          </a:p>
        </p:txBody>
      </p:sp>
    </p:spTree>
    <p:extLst>
      <p:ext uri="{BB962C8B-B14F-4D97-AF65-F5344CB8AC3E}">
        <p14:creationId xmlns:p14="http://schemas.microsoft.com/office/powerpoint/2010/main" val="176571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5F5E1A-4885-41C9-A00E-FB1D2B9E4F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780" y="3319390"/>
            <a:ext cx="5501863" cy="3155223"/>
          </a:xfrm>
        </p:spPr>
        <p:txBody>
          <a:bodyPr/>
          <a:lstStyle/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tx1"/>
                </a:solidFill>
              </a:rPr>
              <a:t>FHA Eligible Terms and Loan Purpose: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chemeClr val="tx1"/>
              </a:solidFill>
            </a:endParaRPr>
          </a:p>
          <a:p>
            <a:pPr marL="512959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15 Year and 30 Year Fixed Rates</a:t>
            </a:r>
          </a:p>
          <a:p>
            <a:pPr marL="737056" lvl="3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39" b="0" dirty="0">
                <a:solidFill>
                  <a:schemeClr val="tx1"/>
                </a:solidFill>
              </a:rPr>
              <a:t>30 year fixed is the most common FHA loan today</a:t>
            </a:r>
          </a:p>
          <a:p>
            <a:pPr marL="512959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 marL="512959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5/1 ARM</a:t>
            </a:r>
          </a:p>
          <a:p>
            <a:pPr marL="737056" lvl="3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39" dirty="0">
                <a:solidFill>
                  <a:schemeClr val="tx1"/>
                </a:solidFill>
              </a:rPr>
              <a:t>5 year fixed with a 1 year arm after the 5 year fixed period</a:t>
            </a:r>
          </a:p>
          <a:p>
            <a:pPr marL="737056" lvl="3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39" b="0" dirty="0">
                <a:solidFill>
                  <a:schemeClr val="tx1"/>
                </a:solidFill>
              </a:rPr>
              <a:t>Index is the 1 year treasury index</a:t>
            </a:r>
          </a:p>
          <a:p>
            <a:pPr marL="737056" lvl="3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39" dirty="0">
                <a:solidFill>
                  <a:schemeClr val="tx1"/>
                </a:solidFill>
              </a:rPr>
              <a:t>Margin is 2.0</a:t>
            </a:r>
          </a:p>
          <a:p>
            <a:pPr marL="737056" lvl="3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39" b="0" dirty="0">
                <a:solidFill>
                  <a:schemeClr val="tx1"/>
                </a:solidFill>
              </a:rPr>
              <a:t>Caps are 1/1/5</a:t>
            </a:r>
          </a:p>
          <a:p>
            <a:pPr marL="737056" lvl="3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39" dirty="0">
                <a:solidFill>
                  <a:schemeClr val="tx1"/>
                </a:solidFill>
              </a:rPr>
              <a:t>Life cap up or down is 5%</a:t>
            </a:r>
          </a:p>
          <a:p>
            <a:pPr marL="737056" lvl="3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39" b="0" dirty="0">
              <a:solidFill>
                <a:schemeClr val="tx1"/>
              </a:solidFill>
              <a:latin typeface="+mj-lt"/>
            </a:endParaRPr>
          </a:p>
          <a:p>
            <a:pPr marL="737056" lvl="3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39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ARMS don’t make sense with today’s low fixed rates. </a:t>
            </a:r>
            <a:endParaRPr lang="en-US" sz="1600" b="0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58B657-41E0-49CF-B031-08CC5182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B0A85-658B-47DD-8DBF-3F4E9EF4E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0D7E0-A5BC-4A94-BF32-C3BC8E538A6D}"/>
              </a:ext>
            </a:extLst>
          </p:cNvPr>
          <p:cNvSpPr txBox="1"/>
          <p:nvPr/>
        </p:nvSpPr>
        <p:spPr>
          <a:xfrm>
            <a:off x="1992735" y="344542"/>
            <a:ext cx="5408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Interim Financing</a:t>
            </a:r>
          </a:p>
        </p:txBody>
      </p:sp>
      <p:pic>
        <p:nvPicPr>
          <p:cNvPr id="9" name="Picture Placeholder 8" descr="A waterfall into a body of water&#10;&#10;Description generated with high confidence">
            <a:extLst>
              <a:ext uri="{FF2B5EF4-FFF2-40B4-BE49-F238E27FC236}">
                <a16:creationId xmlns:a16="http://schemas.microsoft.com/office/drawing/2014/main" id="{EE66B3A4-15DB-405F-BA99-D50421BA8B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3" b="10643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226F41-4A89-41E9-A5B4-9CA01603F472}"/>
              </a:ext>
            </a:extLst>
          </p:cNvPr>
          <p:cNvSpPr txBox="1"/>
          <p:nvPr/>
        </p:nvSpPr>
        <p:spPr>
          <a:xfrm>
            <a:off x="6304157" y="3319390"/>
            <a:ext cx="5119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Eligible Transactions/Loan Purpose: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Purchase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Rate/Term Refinance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Cash Out (Except in Texas)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Streamline Refi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DA913F-7BEC-41BC-93B0-134C62695365}"/>
              </a:ext>
            </a:extLst>
          </p:cNvPr>
          <p:cNvSpPr txBox="1"/>
          <p:nvPr/>
        </p:nvSpPr>
        <p:spPr>
          <a:xfrm>
            <a:off x="5560541" y="5034619"/>
            <a:ext cx="6402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FHA/VA Statistics in 2016: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FHA &amp; VA loans were 23% of the mortgage market in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$470 billion in originations in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2,300 loans nationally were FHA/VA in ‘16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68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130CD6-58F7-49D3-8DAA-125D9F08E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73" y="3635748"/>
            <a:ext cx="5619114" cy="2828467"/>
          </a:xfrm>
        </p:spPr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+mn-lt"/>
              </a:rPr>
              <a:t>FHA Maximum and Minimum Loan Amounts and Loan to Values: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In 2017 the Max Loan Amount for an FHA is $362,250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There is no minimum loan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What is the Maximum Sales Price for an FHA Loan?</a:t>
            </a:r>
          </a:p>
          <a:p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5670E-1376-4377-8B7D-3E64FEF27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Placeholder 6" descr="A pool of water&#10;&#10;Description generated with high confidence">
            <a:extLst>
              <a:ext uri="{FF2B5EF4-FFF2-40B4-BE49-F238E27FC236}">
                <a16:creationId xmlns:a16="http://schemas.microsoft.com/office/drawing/2014/main" id="{FB5E8BD8-2F22-4D7E-BCD0-E50B335D105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0" b="1312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765E6-7C0A-4A90-A025-0D4D5CFBCB73}"/>
              </a:ext>
            </a:extLst>
          </p:cNvPr>
          <p:cNvSpPr txBox="1"/>
          <p:nvPr/>
        </p:nvSpPr>
        <p:spPr>
          <a:xfrm>
            <a:off x="6981568" y="3635747"/>
            <a:ext cx="41433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Loan to Values: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max loan to value is </a:t>
            </a:r>
            <a:r>
              <a:rPr lang="en-US" dirty="0">
                <a:highlight>
                  <a:srgbClr val="FFFF00"/>
                </a:highlight>
              </a:rPr>
              <a:t>96.5%</a:t>
            </a:r>
            <a:r>
              <a:rPr lang="en-US" dirty="0"/>
              <a:t> for a purchase.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Minimum of a </a:t>
            </a:r>
            <a:r>
              <a:rPr lang="en-US" dirty="0">
                <a:highlight>
                  <a:srgbClr val="FFFF00"/>
                </a:highlight>
              </a:rPr>
              <a:t>3.5% down payment </a:t>
            </a:r>
            <a:r>
              <a:rPr lang="en-US" dirty="0"/>
              <a:t>from the borrowers funds or from an approved gift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0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5F5E1A-4885-41C9-A00E-FB1D2B9E4F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025" y="3393948"/>
            <a:ext cx="5215726" cy="3083921"/>
          </a:xfrm>
        </p:spPr>
        <p:txBody>
          <a:bodyPr/>
          <a:lstStyle/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tx1"/>
                </a:solidFill>
              </a:rPr>
              <a:t>FHA Borrower Eligibility: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chemeClr val="tx1"/>
              </a:solidFill>
            </a:endParaRPr>
          </a:p>
          <a:p>
            <a:pPr marL="512959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Borrower must be a US Citizen or be a lawful permanent or non-permanent resident of the US.</a:t>
            </a:r>
          </a:p>
          <a:p>
            <a:pPr marL="512959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 marL="512959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Past FHA debts outstanding would prohibit the borrower from purchasing a home with an FHA loan.</a:t>
            </a:r>
          </a:p>
          <a:p>
            <a:pPr marL="512959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 marL="512959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First or second, third or more time homebuyers allowed.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58B657-41E0-49CF-B031-08CC5182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B0A85-658B-47DD-8DBF-3F4E9EF4E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0D7E0-A5BC-4A94-BF32-C3BC8E538A6D}"/>
              </a:ext>
            </a:extLst>
          </p:cNvPr>
          <p:cNvSpPr txBox="1"/>
          <p:nvPr/>
        </p:nvSpPr>
        <p:spPr>
          <a:xfrm>
            <a:off x="1992735" y="344542"/>
            <a:ext cx="5408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Interim Financing</a:t>
            </a:r>
          </a:p>
        </p:txBody>
      </p:sp>
      <p:pic>
        <p:nvPicPr>
          <p:cNvPr id="13" name="Picture Placeholder 12" descr="A picture containing tree&#10;&#10;Description generated with high confidence">
            <a:extLst>
              <a:ext uri="{FF2B5EF4-FFF2-40B4-BE49-F238E27FC236}">
                <a16:creationId xmlns:a16="http://schemas.microsoft.com/office/drawing/2014/main" id="{DB933ED3-4860-47AD-B221-17F03C7509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" r="1380"/>
          <a:stretch>
            <a:fillRect/>
          </a:stretch>
        </p:blipFill>
        <p:spPr/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20CDE02-A1CA-402E-9E1D-3E4BE4FEF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3600" y="3393948"/>
            <a:ext cx="4744994" cy="2450927"/>
          </a:xfrm>
        </p:spPr>
        <p:txBody>
          <a:bodyPr/>
          <a:lstStyle/>
          <a:p>
            <a:r>
              <a:rPr lang="en-US" sz="1800" b="0" dirty="0"/>
              <a:t>FHA Occupancy: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Primary Residences for 1-4 unit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highlight>
                  <a:srgbClr val="FFFF00"/>
                </a:highlight>
              </a:rPr>
              <a:t>Non occupant co borrowers are permitted for purchase transactions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No Investment properties allowed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algn="ctr"/>
            <a:endParaRPr lang="en-US" sz="16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936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CEA5D1-D3E4-44AF-9B55-D54378D552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3911665"/>
            <a:ext cx="10513358" cy="2643801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Data and documents are transformed into a closed loan.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Documentation Validation – 4 C’s:</a:t>
            </a:r>
          </a:p>
          <a:p>
            <a:pPr marL="908506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Credit:   Minimum credit score for program requirements (Mid Fico of both borrowers) LLPA’s?</a:t>
            </a:r>
          </a:p>
          <a:p>
            <a:pPr marL="908506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Capacity:  Income documentation for debt to income calculation (W-2’s, Tax Returns, K-1’s)</a:t>
            </a:r>
          </a:p>
          <a:p>
            <a:pPr marL="908506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Capital:  Asset documentation (Bank Statements) for down payment and reserve requirements</a:t>
            </a:r>
          </a:p>
          <a:p>
            <a:pPr marL="908506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Collateral:  The appraisal must meets underwriting requirements</a:t>
            </a:r>
          </a:p>
          <a:p>
            <a:pPr marL="908506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FHA LOANS DO NOT HAVE THE SAME LOAN LEVEL PRICE ADJUSTMENTS AS CONVENTIONAL LOANS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F6AC6-B49B-47B2-BA96-023A620B19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6249" y="3230823"/>
            <a:ext cx="5321849" cy="519943"/>
          </a:xfrm>
        </p:spPr>
        <p:txBody>
          <a:bodyPr/>
          <a:lstStyle/>
          <a:p>
            <a:pPr algn="ctr"/>
            <a:r>
              <a:rPr lang="en-US" dirty="0"/>
              <a:t>Manufacturing an FHA Mortgage: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9FEA12-AFE0-445F-87A0-6E280256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F98B-3EAF-40C2-BF31-1399C0A22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" name="Picture Placeholder 11" descr="A picture containing indoor, floor, building, transport&#10;&#10;Description generated with very high confidence">
            <a:extLst>
              <a:ext uri="{FF2B5EF4-FFF2-40B4-BE49-F238E27FC236}">
                <a16:creationId xmlns:a16="http://schemas.microsoft.com/office/drawing/2014/main" id="{66C142AA-EE71-4181-98D7-67F5EC13CC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6" b="30206"/>
          <a:stretch>
            <a:fillRect/>
          </a:stretch>
        </p:blipFill>
        <p:spPr>
          <a:xfrm>
            <a:off x="0" y="7620"/>
            <a:ext cx="12192000" cy="297484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A50CDC-7449-48B3-8B0D-6A0166801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837" y="3157666"/>
            <a:ext cx="4621735" cy="15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17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9159D-69A6-4B39-9209-27AAE30B14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39531" y="3282423"/>
            <a:ext cx="3112938" cy="2246769"/>
          </a:xfrm>
        </p:spPr>
        <p:txBody>
          <a:bodyPr/>
          <a:lstStyle/>
          <a:p>
            <a:pPr algn="ctr"/>
            <a:r>
              <a:rPr lang="en-US" sz="1400" u="sng" dirty="0">
                <a:solidFill>
                  <a:schemeClr val="tx1"/>
                </a:solidFill>
                <a:highlight>
                  <a:srgbClr val="FFFF00"/>
                </a:highlight>
              </a:rPr>
              <a:t>4-C’s and FHA Loans: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Minimum score is 580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Maximum debt to income is 55%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Down payment is 3.5%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Appraisals are completed by FHA approved appraisers.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602B3-B92F-409A-841A-E146A638F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Placeholder 8" descr="A person sitting at a table&#10;&#10;Description generated with very high confidence">
            <a:extLst>
              <a:ext uri="{FF2B5EF4-FFF2-40B4-BE49-F238E27FC236}">
                <a16:creationId xmlns:a16="http://schemas.microsoft.com/office/drawing/2014/main" id="{82543A94-B0A3-4E48-9228-45AFDFE436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7" b="31667"/>
          <a:stretch>
            <a:fillRect/>
          </a:stretch>
        </p:blipFill>
        <p:spPr/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AF2FE67-5AC8-44A4-A84E-A8A448B45EEF}"/>
              </a:ext>
            </a:extLst>
          </p:cNvPr>
          <p:cNvSpPr txBox="1">
            <a:spLocks/>
          </p:cNvSpPr>
          <p:nvPr/>
        </p:nvSpPr>
        <p:spPr>
          <a:xfrm>
            <a:off x="220296" y="230847"/>
            <a:ext cx="3624117" cy="8853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61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6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68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4-C’s by Loan Type</a:t>
            </a:r>
          </a:p>
          <a:p>
            <a:r>
              <a:rPr lang="en-US" sz="2400" dirty="0"/>
              <a:t>Breaking it down: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CEBB0-EA31-48D0-B230-E26E3CD7A377}"/>
              </a:ext>
            </a:extLst>
          </p:cNvPr>
          <p:cNvSpPr txBox="1"/>
          <p:nvPr/>
        </p:nvSpPr>
        <p:spPr>
          <a:xfrm>
            <a:off x="8443614" y="3254857"/>
            <a:ext cx="322498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highlight>
                  <a:srgbClr val="FFFF00"/>
                </a:highlight>
                <a:latin typeface="+mj-lt"/>
              </a:rPr>
              <a:t>4 C’s and VA Loans: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Typical minimum of a 620 score or lower depending upon the investor.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Maximum debt to income can be as high as 55%.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There typically is not a down payment requirement except on higher balance VA loans over $424,100.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Appraisals are completed by VA approved appraisers. </a:t>
            </a:r>
            <a:endParaRPr lang="en-US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FD296-8255-4E42-ADDA-C976A2C81736}"/>
              </a:ext>
            </a:extLst>
          </p:cNvPr>
          <p:cNvSpPr txBox="1"/>
          <p:nvPr/>
        </p:nvSpPr>
        <p:spPr>
          <a:xfrm>
            <a:off x="334297" y="3254857"/>
            <a:ext cx="35101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u="sng" dirty="0">
                <a:latin typeface="+mj-lt"/>
              </a:rPr>
              <a:t>4 C’s and Conventional Loans: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Minimum credit score is 620 (no exceptions)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Max debt to income roughly 45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Down payment can be a minimum of 3% but most common minimum is 5%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Appraisal standards are set by Fannie Mae.  They purchase owner occupied and non owner occupied properties.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4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42965B-9EF0-4498-85EA-F43D92E0E4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375" y="3773425"/>
            <a:ext cx="11618644" cy="24899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Credit is a critical component:  What is the impact of the following on an FHA Loan?</a:t>
            </a:r>
          </a:p>
          <a:p>
            <a:pPr marL="512959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Collections &amp; charge-offs (</a:t>
            </a:r>
            <a:r>
              <a:rPr lang="en-US" sz="1600" b="0" dirty="0">
                <a:solidFill>
                  <a:schemeClr val="tx1"/>
                </a:solidFill>
                <a:highlight>
                  <a:srgbClr val="FFFF00"/>
                </a:highlight>
              </a:rPr>
              <a:t>Collections over $2,000 must be paid off or must use 5% of the outstanding balance in the DTI</a:t>
            </a:r>
            <a:r>
              <a:rPr lang="en-US" sz="1600" b="0" dirty="0">
                <a:solidFill>
                  <a:schemeClr val="tx1"/>
                </a:solidFill>
              </a:rPr>
              <a:t>.)</a:t>
            </a:r>
          </a:p>
          <a:p>
            <a:pPr marL="512959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Foreclosures (</a:t>
            </a:r>
            <a:r>
              <a:rPr lang="en-US" sz="1600" b="0" dirty="0">
                <a:solidFill>
                  <a:schemeClr val="tx1"/>
                </a:solidFill>
                <a:highlight>
                  <a:srgbClr val="FFFF00"/>
                </a:highlight>
              </a:rPr>
              <a:t>3 years seasoning from completion date</a:t>
            </a:r>
            <a:r>
              <a:rPr lang="en-US" sz="1600" b="0" dirty="0">
                <a:solidFill>
                  <a:schemeClr val="tx1"/>
                </a:solidFill>
              </a:rPr>
              <a:t>)</a:t>
            </a:r>
          </a:p>
          <a:p>
            <a:pPr marL="512959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Bankruptcy’s (</a:t>
            </a:r>
            <a:r>
              <a:rPr lang="en-US" sz="1600" b="0" dirty="0">
                <a:solidFill>
                  <a:schemeClr val="tx1"/>
                </a:solidFill>
                <a:highlight>
                  <a:srgbClr val="FFFF00"/>
                </a:highlight>
              </a:rPr>
              <a:t>2 years from discharge date</a:t>
            </a:r>
            <a:r>
              <a:rPr lang="en-US" sz="1600" b="0" dirty="0">
                <a:solidFill>
                  <a:schemeClr val="tx1"/>
                </a:solidFill>
              </a:rPr>
              <a:t>)</a:t>
            </a:r>
          </a:p>
          <a:p>
            <a:pPr marL="512959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Disputed Accounts (</a:t>
            </a:r>
            <a:r>
              <a:rPr lang="en-US" sz="1600" b="0" dirty="0">
                <a:solidFill>
                  <a:schemeClr val="tx1"/>
                </a:solidFill>
                <a:highlight>
                  <a:srgbClr val="FFFF00"/>
                </a:highlight>
              </a:rPr>
              <a:t>Typically we remove disputed accounts so they are reflected in the Fico score</a:t>
            </a:r>
            <a:r>
              <a:rPr lang="en-US" sz="1600" b="0" dirty="0">
                <a:solidFill>
                  <a:schemeClr val="tx1"/>
                </a:solidFill>
              </a:rPr>
              <a:t>)</a:t>
            </a:r>
          </a:p>
          <a:p>
            <a:pPr marL="512959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How to clean up your credit?  - Internal credit repair solutions and external credit repair solutions.  </a:t>
            </a:r>
          </a:p>
          <a:p>
            <a:pPr marL="737056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removal of any derogatory item is the key.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E91658-0FEB-409E-A764-CE7FD88C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80" y="3124314"/>
            <a:ext cx="9536281" cy="867930"/>
          </a:xfrm>
        </p:spPr>
        <p:txBody>
          <a:bodyPr/>
          <a:lstStyle/>
          <a:p>
            <a:r>
              <a:rPr lang="en-US" sz="2800" dirty="0"/>
              <a:t>Credit Reports/Scores/Problems on FHA Loans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7AE6C-AD5A-4E98-AA66-0A1D88FEC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Placeholder 8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5E744908-F749-4045-9689-5A6535EFCC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 b="316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1192238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FUL Presentations.pptx" id="{F35F1979-0F96-40AB-A8BA-4291EDE5F127}" vid="{D4D34B82-5498-418F-8E4B-B445820BA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Powerful Presentations</Template>
  <TotalTime>19816</TotalTime>
  <Words>3214</Words>
  <Application>Microsoft Office PowerPoint</Application>
  <PresentationFormat>Widescreen</PresentationFormat>
  <Paragraphs>450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 Reports/Scores/Problems on FHA Loans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 Reports/Scores/Problems on VA Loans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Interim Financing</dc:title>
  <dc:subject/>
  <dc:creator>Mike Porter</dc:creator>
  <cp:keywords/>
  <dc:description/>
  <cp:lastModifiedBy>Mike Porter</cp:lastModifiedBy>
  <cp:revision>230</cp:revision>
  <cp:lastPrinted>2017-11-02T19:46:17Z</cp:lastPrinted>
  <dcterms:created xsi:type="dcterms:W3CDTF">2017-06-12T17:12:16Z</dcterms:created>
  <dcterms:modified xsi:type="dcterms:W3CDTF">2017-11-02T19:46:37Z</dcterms:modified>
  <cp:category/>
</cp:coreProperties>
</file>