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E6FEB-F722-4D0C-A2A9-7F1D962D99F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064F-F38F-4579-8308-3A9D16AFE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6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200" b="1">
                <a:solidFill>
                  <a:schemeClr val="tx1"/>
                </a:solidFill>
              </a:defRPr>
            </a:lvl1pPr>
            <a:lvl2pPr>
              <a:defRPr sz="12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 sz="1200" b="1">
                <a:solidFill>
                  <a:schemeClr val="tx1"/>
                </a:solidFill>
              </a:defRPr>
            </a:lvl4pPr>
            <a:lvl5pPr>
              <a:defRPr sz="1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8916-06F2-41E0-85F5-AAC289DA653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43200" y="304800"/>
            <a:ext cx="594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09600"/>
            <a:ext cx="0" cy="5562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569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B6C8C-4F72-4028-AC98-C101494BD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10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17CA-9384-457A-91AF-9AB98337A4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8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2AF56-A1AB-420D-BA89-B71DA790D93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E8916-06F2-41E0-85F5-AAC289DA65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358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Copyright 2018, Mlinc Solutions.</a:t>
            </a:r>
          </a:p>
          <a:p>
            <a:r>
              <a:rPr lang="en-US" sz="1200" dirty="0" smtClean="0"/>
              <a:t>All rights reserved.</a:t>
            </a:r>
            <a:endParaRPr lang="en-US" sz="1200" dirty="0"/>
          </a:p>
        </p:txBody>
      </p:sp>
      <p:pic>
        <p:nvPicPr>
          <p:cNvPr id="8" name="Picture 7" descr="C:\Customers\Red Diamond Home Loans, LLC\Red Diamond Home Loans Logo.jpg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7295" cy="709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26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2596-58EC-43F4-9A30-714B03FF7C74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80772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6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 Better Mortgage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Opportunity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for </a:t>
            </a:r>
          </a:p>
          <a:p>
            <a:pPr algn="ctr"/>
            <a:r>
              <a:rPr lang="en-US" sz="3600" b="1" i="1" dirty="0">
                <a:solidFill>
                  <a:srgbClr val="FFCC00"/>
                </a:solidFill>
              </a:rPr>
              <a:t>Quality Real Estate, Inc.</a:t>
            </a:r>
          </a:p>
          <a:p>
            <a:pPr algn="ctr"/>
            <a:endParaRPr lang="en-US" sz="2800" i="1" dirty="0">
              <a:solidFill>
                <a:srgbClr val="FFCC00"/>
              </a:solidFill>
            </a:endParaRPr>
          </a:p>
          <a:p>
            <a:pPr algn="ctr"/>
            <a:endParaRPr lang="en-US" sz="2800" i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333399"/>
                </a:solidFill>
                <a:latin typeface="Century" pitchFamily="18" charset="0"/>
              </a:rPr>
              <a:t>Red Diamond Home Loans, LLC</a:t>
            </a:r>
            <a:endParaRPr lang="en-US" sz="3200" b="1" dirty="0">
              <a:solidFill>
                <a:srgbClr val="333399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8BE5-7CD6-4236-AE9D-8872FB573DC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How does it work?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>
            <a:noAutofit/>
          </a:bodyPr>
          <a:lstStyle/>
          <a:p>
            <a:r>
              <a:rPr lang="en-US" sz="2800" b="0" dirty="0"/>
              <a:t>We enter into a </a:t>
            </a:r>
            <a:r>
              <a:rPr lang="en-US" sz="2800" b="0" dirty="0" smtClean="0"/>
              <a:t>Office Lease Services </a:t>
            </a:r>
            <a:r>
              <a:rPr lang="en-US" sz="2800" b="0" dirty="0"/>
              <a:t>Agreement.</a:t>
            </a:r>
          </a:p>
          <a:p>
            <a:r>
              <a:rPr lang="en-US" sz="2800" b="0" dirty="0"/>
              <a:t>We agree </a:t>
            </a:r>
            <a:r>
              <a:rPr lang="en-US" sz="2800" b="0" dirty="0" smtClean="0"/>
              <a:t>on services </a:t>
            </a:r>
            <a:r>
              <a:rPr lang="en-US" sz="2800" b="0" dirty="0"/>
              <a:t>and term.</a:t>
            </a:r>
          </a:p>
          <a:p>
            <a:r>
              <a:rPr lang="en-US" sz="2800" b="0" dirty="0" smtClean="0"/>
              <a:t>We obtain an independent valuation of </a:t>
            </a:r>
            <a:r>
              <a:rPr lang="en-US" sz="2800" dirty="0" smtClean="0"/>
              <a:t>the space and amenities for setting the fee. 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We agree to a flat monthly fee.</a:t>
            </a:r>
          </a:p>
          <a:p>
            <a:r>
              <a:rPr lang="en-US" sz="2800" b="0" dirty="0" smtClean="0"/>
              <a:t>You </a:t>
            </a:r>
            <a:r>
              <a:rPr lang="en-US" sz="2800" b="0" dirty="0"/>
              <a:t>provide us space, a desk and other services.</a:t>
            </a:r>
          </a:p>
          <a:p>
            <a:r>
              <a:rPr lang="en-US" sz="2800" b="0" dirty="0"/>
              <a:t>We pay you for your services.</a:t>
            </a:r>
          </a:p>
          <a:p>
            <a:pPr>
              <a:buFontTx/>
              <a:buNone/>
            </a:pP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727E-4B2D-4511-80C5-3447772BE94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How does it work?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b="0" dirty="0"/>
              <a:t>We help your customers, who are interested in our services, to obtain a mortgage.</a:t>
            </a:r>
          </a:p>
          <a:p>
            <a:r>
              <a:rPr lang="en-US" b="0" dirty="0"/>
              <a:t>We originate customers’ loans, integrating the purchase and financing processes for smooth and  timely closing.</a:t>
            </a:r>
          </a:p>
          <a:p>
            <a:pPr>
              <a:buFontTx/>
              <a:buNone/>
            </a:pP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1483-FB0D-42CC-8D9E-AB8D4E0912A9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001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 dirty="0">
                <a:latin typeface="Arial Black" pitchFamily="34" charset="0"/>
              </a:rPr>
              <a:t>			</a:t>
            </a:r>
            <a:endParaRPr lang="en-US" sz="28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endParaRPr lang="en-US" sz="28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We look forward to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establishing a mortgage relationship with you.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endParaRPr lang="en-US" sz="3600" dirty="0">
              <a:solidFill>
                <a:srgbClr val="333399"/>
              </a:solidFill>
            </a:endParaRPr>
          </a:p>
          <a:p>
            <a:r>
              <a:rPr lang="en-US" sz="2400" dirty="0">
                <a:latin typeface="Arial Black" pitchFamily="34" charset="0"/>
              </a:rPr>
              <a:t>	</a:t>
            </a:r>
            <a:endParaRPr lang="en-US" sz="24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8D4-2041-4F64-BF0B-3125AEC1365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80772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6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 Better Mortgage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Opportunity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for </a:t>
            </a:r>
          </a:p>
          <a:p>
            <a:pPr algn="ctr"/>
            <a:r>
              <a:rPr lang="en-US" sz="3600" b="1" i="1" dirty="0">
                <a:solidFill>
                  <a:srgbClr val="FFCC00"/>
                </a:solidFill>
              </a:rPr>
              <a:t>Quality Real Estate, Inc.</a:t>
            </a:r>
          </a:p>
          <a:p>
            <a:pPr algn="ctr"/>
            <a:endParaRPr lang="en-US" sz="2800" i="1" dirty="0">
              <a:solidFill>
                <a:srgbClr val="FFCC00"/>
              </a:solidFill>
            </a:endParaRPr>
          </a:p>
          <a:p>
            <a:pPr algn="ctr"/>
            <a:endParaRPr lang="en-US" sz="2800" i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333399"/>
                </a:solidFill>
                <a:latin typeface="Century" pitchFamily="18" charset="0"/>
              </a:rPr>
              <a:t>Red Diamond Home Loans, LLC</a:t>
            </a:r>
            <a:endParaRPr lang="en-US" sz="3200" b="1" dirty="0">
              <a:solidFill>
                <a:srgbClr val="333399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D280-FD98-4F39-8D94-B40BCEBCD3B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001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 dirty="0">
                <a:latin typeface="Arial Black" pitchFamily="34" charset="0"/>
              </a:rPr>
              <a:t>			</a:t>
            </a:r>
            <a:endParaRPr lang="en-US" sz="28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endParaRPr lang="en-US" sz="28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Are you maximizing the value received from your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lender </a:t>
            </a:r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relationships?</a:t>
            </a:r>
          </a:p>
          <a:p>
            <a:pPr algn="ctr"/>
            <a:endParaRPr lang="en-US" sz="3600" dirty="0">
              <a:solidFill>
                <a:schemeClr val="accent2"/>
              </a:solidFill>
            </a:endParaRPr>
          </a:p>
          <a:p>
            <a:r>
              <a:rPr lang="en-US" sz="2400" dirty="0">
                <a:latin typeface="Arial Black" pitchFamily="34" charset="0"/>
              </a:rPr>
              <a:t>	</a:t>
            </a:r>
            <a:endParaRPr lang="en-US" sz="24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DF1B-8F9C-474B-A9C4-7CC822B1971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3200" i="0" dirty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600" i="0" dirty="0">
                <a:solidFill>
                  <a:srgbClr val="333399"/>
                </a:solidFill>
                <a:latin typeface="Impact" pitchFamily="34" charset="0"/>
              </a:rPr>
              <a:t>There is a better solution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Mortgage loan opportunities are a natural byproduct of your </a:t>
            </a:r>
            <a:r>
              <a:rPr lang="en-US" b="0" i="1" dirty="0"/>
              <a:t>real estate</a:t>
            </a:r>
            <a:r>
              <a:rPr lang="en-US" b="0" dirty="0"/>
              <a:t> services and relationships.</a:t>
            </a:r>
          </a:p>
          <a:p>
            <a:r>
              <a:rPr lang="en-US" b="0" dirty="0"/>
              <a:t>The right </a:t>
            </a:r>
            <a:r>
              <a:rPr lang="en-US" b="0" dirty="0" smtClean="0"/>
              <a:t>mortgage </a:t>
            </a:r>
            <a:r>
              <a:rPr lang="en-US" b="0" dirty="0"/>
              <a:t>relationship can make the home financing process smoother and easier for all involved.</a:t>
            </a:r>
          </a:p>
          <a:p>
            <a:endParaRPr lang="en-US" b="0" dirty="0"/>
          </a:p>
          <a:p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182D-B956-4FA6-9B22-91CDB2F0071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          </a:t>
            </a:r>
            <a:br>
              <a:rPr lang="en-US" sz="1400" dirty="0"/>
            </a:br>
            <a:r>
              <a:rPr lang="en-US" sz="3600" i="0" dirty="0">
                <a:solidFill>
                  <a:srgbClr val="333399"/>
                </a:solidFill>
                <a:latin typeface="Impact" pitchFamily="34" charset="0"/>
              </a:rPr>
              <a:t>Optimize your potential by working with us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Join other real estate brokerages, like </a:t>
            </a:r>
            <a:r>
              <a:rPr lang="en-US" b="0" i="1" dirty="0"/>
              <a:t>Quality Real Estate, Inc.,</a:t>
            </a:r>
            <a:r>
              <a:rPr lang="en-US" b="0" dirty="0"/>
              <a:t> in receiving more value from your </a:t>
            </a:r>
            <a:r>
              <a:rPr lang="en-US" b="0" dirty="0" smtClean="0"/>
              <a:t>lender </a:t>
            </a:r>
            <a:r>
              <a:rPr lang="en-US" b="0" dirty="0"/>
              <a:t>through a </a:t>
            </a:r>
            <a:r>
              <a:rPr lang="en-US" b="0" dirty="0" smtClean="0"/>
              <a:t>mortgage </a:t>
            </a:r>
            <a:r>
              <a:rPr lang="en-US" dirty="0" smtClean="0"/>
              <a:t>relationship</a:t>
            </a:r>
            <a:r>
              <a:rPr lang="en-US" b="0" dirty="0" smtClean="0"/>
              <a:t> </a:t>
            </a:r>
            <a:r>
              <a:rPr lang="en-US" b="0" dirty="0"/>
              <a:t>with </a:t>
            </a:r>
            <a:r>
              <a:rPr lang="en-US" b="0" dirty="0" smtClean="0"/>
              <a:t>Red Diamond Home Loans, LLC </a:t>
            </a:r>
            <a:r>
              <a:rPr lang="en-US" b="0" i="1" dirty="0" smtClean="0"/>
              <a:t>(“</a:t>
            </a:r>
            <a:r>
              <a:rPr lang="en-US" b="0" dirty="0" smtClean="0"/>
              <a:t>Red Diamond</a:t>
            </a:r>
            <a:r>
              <a:rPr lang="en-US" b="0" i="1" dirty="0" smtClean="0"/>
              <a:t>”).</a:t>
            </a:r>
            <a:endParaRPr lang="en-US" b="0" i="1" dirty="0"/>
          </a:p>
          <a:p>
            <a:endParaRPr lang="en-US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FC37-2B71-4426-BCE4-6918742C945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Why use </a:t>
            </a: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Red Diamond?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/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0" dirty="0"/>
              <a:t>Proven lender with reputation for success in serving </a:t>
            </a:r>
            <a:r>
              <a:rPr lang="en-US" sz="2800" b="0" i="1" dirty="0"/>
              <a:t>real estate industry</a:t>
            </a:r>
            <a:r>
              <a:rPr lang="en-US" sz="2800" b="0" dirty="0"/>
              <a:t> customers.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In business over ____ years.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An array of </a:t>
            </a:r>
            <a:r>
              <a:rPr lang="en-US" sz="2800" b="0" i="1" dirty="0"/>
              <a:t>conforming conventional</a:t>
            </a:r>
            <a:r>
              <a:rPr lang="en-US" sz="2800" b="0" dirty="0"/>
              <a:t> products and investors to meet your customers’ specific needs.</a:t>
            </a:r>
          </a:p>
          <a:p>
            <a:pPr>
              <a:lnSpc>
                <a:spcPct val="80000"/>
              </a:lnSpc>
            </a:pPr>
            <a:r>
              <a:rPr lang="en-US" sz="2800" b="0" i="1" dirty="0"/>
              <a:t>FHA and VA</a:t>
            </a:r>
            <a:r>
              <a:rPr lang="en-US" sz="2800" b="0" dirty="0"/>
              <a:t> origination channel.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Well capitalized and financially strong.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Committed to purchase business and the </a:t>
            </a:r>
            <a:r>
              <a:rPr lang="en-US" sz="2800" b="0" i="1" dirty="0"/>
              <a:t>Real Estate Brokerage</a:t>
            </a:r>
            <a:r>
              <a:rPr lang="en-US" sz="2800" b="0" dirty="0"/>
              <a:t> origination channel.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Attentive to RESPA in all we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6C2CB-95F4-46BA-9E30-3250BC68ACB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What does our relationship mean to you?</a:t>
            </a:r>
            <a:r>
              <a:rPr lang="en-US" sz="3600" i="0" dirty="0">
                <a:solidFill>
                  <a:schemeClr val="accent2"/>
                </a:solidFill>
                <a:effectLst/>
                <a:latin typeface="Impact" pitchFamily="34" charset="0"/>
              </a:rPr>
              <a:t> </a:t>
            </a:r>
            <a:br>
              <a:rPr lang="en-US" sz="3600" i="0" dirty="0">
                <a:solidFill>
                  <a:schemeClr val="accent2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chemeClr val="accent2"/>
              </a:solidFill>
              <a:effectLst/>
              <a:latin typeface="Impact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419600"/>
          </a:xfrm>
        </p:spPr>
        <p:txBody>
          <a:bodyPr/>
          <a:lstStyle/>
          <a:p>
            <a:r>
              <a:rPr lang="en-US" b="0" dirty="0"/>
              <a:t>We make you and your customers a top priority.</a:t>
            </a:r>
          </a:p>
          <a:p>
            <a:r>
              <a:rPr lang="en-US" b="0" dirty="0"/>
              <a:t>We provide make-sense underwriting.</a:t>
            </a:r>
          </a:p>
          <a:p>
            <a:r>
              <a:rPr lang="en-US" b="0" dirty="0"/>
              <a:t>We bring you a proven team of experienced professionals, and a record of success in serving</a:t>
            </a:r>
            <a:r>
              <a:rPr lang="en-US" b="0" i="1" dirty="0"/>
              <a:t> Real Estate Brokers </a:t>
            </a:r>
            <a:r>
              <a:rPr lang="en-US" b="0" dirty="0"/>
              <a:t>like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1044-2564-4E01-9282-2CEE4A0621F9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What does our relationship mean to you?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b="0" dirty="0"/>
              <a:t>You leverage our resources for most efficient navigation of the financing process.</a:t>
            </a:r>
          </a:p>
          <a:p>
            <a:r>
              <a:rPr lang="en-US" b="0" dirty="0"/>
              <a:t>We provide you and your customers convenience and accessibility.</a:t>
            </a:r>
          </a:p>
          <a:p>
            <a:r>
              <a:rPr lang="en-US" b="0" dirty="0"/>
              <a:t>We coordinate with you to produce seamless service and satisfied customers.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5B47-3580-4838-814F-6641482CB31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i="0" dirty="0">
                <a:solidFill>
                  <a:schemeClr val="accent2"/>
                </a:solidFill>
                <a:effectLst/>
                <a:latin typeface="Impact" pitchFamily="34" charset="0"/>
              </a:rPr>
              <a:t/>
            </a:r>
            <a:br>
              <a:rPr lang="en-US" sz="3600" i="0" dirty="0">
                <a:solidFill>
                  <a:schemeClr val="accent2"/>
                </a:solidFill>
                <a:effectLst/>
                <a:latin typeface="Impact" pitchFamily="34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What does our relationship mean to you?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038600"/>
          </a:xfrm>
        </p:spPr>
        <p:txBody>
          <a:bodyPr/>
          <a:lstStyle/>
          <a:p>
            <a:r>
              <a:rPr lang="en-US" b="0" dirty="0"/>
              <a:t>We ask our customers how we did, and respond to their comments to assure satisfaction and ongoing improvement</a:t>
            </a:r>
            <a:r>
              <a:rPr lang="en-US" sz="2800" b="0" dirty="0"/>
              <a:t>.</a:t>
            </a:r>
          </a:p>
          <a:p>
            <a:r>
              <a:rPr lang="en-US" b="0" dirty="0"/>
              <a:t>We bring you a new source of revenue.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BAAF-B1E3-419D-9B43-14F2F71000F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A new source of revenue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</a:t>
            </a:r>
            <a:r>
              <a:rPr lang="en-US" b="0" dirty="0" smtClean="0"/>
              <a:t>e </a:t>
            </a:r>
            <a:r>
              <a:rPr lang="en-US" b="0" dirty="0"/>
              <a:t>can enter into </a:t>
            </a:r>
            <a:r>
              <a:rPr lang="en-US" b="0" dirty="0" smtClean="0"/>
              <a:t>an agreement </a:t>
            </a:r>
            <a:r>
              <a:rPr lang="en-US" b="0" dirty="0"/>
              <a:t>with you to lease space, </a:t>
            </a:r>
            <a:r>
              <a:rPr lang="en-US" b="0" dirty="0" smtClean="0"/>
              <a:t>an office </a:t>
            </a:r>
            <a:r>
              <a:rPr lang="en-US" b="0" dirty="0"/>
              <a:t>and other services in support of an on-site loan originator to conveniently assist your customers with the home financing process.</a:t>
            </a:r>
          </a:p>
          <a:p>
            <a:pPr>
              <a:lnSpc>
                <a:spcPct val="90000"/>
              </a:lnSpc>
            </a:pPr>
            <a:r>
              <a:rPr lang="en-US" b="0" dirty="0"/>
              <a:t>And, we pay you a flat fee per month for your efforts.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425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    There is a better solution</vt:lpstr>
      <vt:lpstr>              Optimize your potential by working with us</vt:lpstr>
      <vt:lpstr> Why use Red Diamond?  </vt:lpstr>
      <vt:lpstr> What does our relationship mean to you?  </vt:lpstr>
      <vt:lpstr> What does our relationship mean to you?  </vt:lpstr>
      <vt:lpstr> What does our relationship mean to you?  </vt:lpstr>
      <vt:lpstr> A new source of revenue  </vt:lpstr>
      <vt:lpstr> How does it work?  </vt:lpstr>
      <vt:lpstr> How does it work? 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 Meyer</cp:lastModifiedBy>
  <cp:revision>32</cp:revision>
  <dcterms:created xsi:type="dcterms:W3CDTF">2010-11-28T23:28:27Z</dcterms:created>
  <dcterms:modified xsi:type="dcterms:W3CDTF">2018-05-08T02:34:14Z</dcterms:modified>
</cp:coreProperties>
</file>