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E6FEB-F722-4D0C-A2A9-7F1D962D99F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064F-F38F-4579-8308-3A9D16AFE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6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200" b="1">
                <a:solidFill>
                  <a:schemeClr val="tx1"/>
                </a:solidFill>
              </a:defRPr>
            </a:lvl1pPr>
            <a:lvl2pPr>
              <a:defRPr sz="12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 sz="1200" b="1">
                <a:solidFill>
                  <a:schemeClr val="tx1"/>
                </a:solidFill>
              </a:defRPr>
            </a:lvl4pPr>
            <a:lvl5pPr>
              <a:defRPr sz="1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43200" y="304800"/>
            <a:ext cx="594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09600"/>
            <a:ext cx="0" cy="556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6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6C8C-4F72-4028-AC98-C101494BD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1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BF9D2-A7C4-40B7-91BD-5A158AAD69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5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2AF56-A1AB-420D-BA89-B71DA790D93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358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Copyright 2018, Mlinc Solutions.</a:t>
            </a:r>
          </a:p>
          <a:p>
            <a:r>
              <a:rPr lang="en-US" sz="1200" dirty="0" smtClean="0"/>
              <a:t>All rights reserved.</a:t>
            </a:r>
            <a:endParaRPr lang="en-US" sz="1200" dirty="0"/>
          </a:p>
        </p:txBody>
      </p:sp>
      <p:pic>
        <p:nvPicPr>
          <p:cNvPr id="10" name="Picture 9" descr="C:\Customers\Red Diamond Home Loans, LLC\Red Diamond Home Loans Logo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7295" cy="709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2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0F3-B24E-49B8-93E4-1699231FEB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</a:rPr>
              <a:t>Quality Homes, Inc.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4D77-02CA-4CE6-B889-9E03E1FA0F5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How 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dirty="0"/>
              <a:t>We enter into a Marketing Services Agreement.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agree on marketing services you will be performing that we can pay you for and expected levels of activity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obtain an independent valuation of marketing services to be performed.</a:t>
            </a:r>
          </a:p>
          <a:p>
            <a:pPr>
              <a:lnSpc>
                <a:spcPct val="90000"/>
              </a:lnSpc>
            </a:pPr>
            <a:r>
              <a:rPr lang="en-US" sz="2800" b="0" dirty="0" smtClean="0"/>
              <a:t>We </a:t>
            </a:r>
            <a:r>
              <a:rPr lang="en-US" sz="2800" b="0" dirty="0"/>
              <a:t>agree on compensation and terms.</a:t>
            </a:r>
          </a:p>
          <a:p>
            <a:pPr>
              <a:lnSpc>
                <a:spcPct val="90000"/>
              </a:lnSpc>
            </a:pPr>
            <a:r>
              <a:rPr lang="en-US" sz="2800" b="0" dirty="0"/>
              <a:t>You market our services.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41AF-2694-4CBC-9B35-42ED939F2DB9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How 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You provide monthly activity reporting.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 pay you </a:t>
            </a:r>
            <a:r>
              <a:rPr lang="en-US" sz="2800" b="0" dirty="0" smtClean="0"/>
              <a:t>a </a:t>
            </a:r>
            <a:r>
              <a:rPr lang="en-US" sz="2800" b="0" dirty="0"/>
              <a:t>flat fee per month.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 monitor service and activity levels to periodically adjust the marketing fee, as appropriate.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 help your customers, who are interested in our services, to obtain a mortgage.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 originate customers’ loans, integrating the purchase and financing processes for smooth and  timely closing.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8B9D-80A8-403C-A6E6-E1425457C22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>
                <a:latin typeface="Arial Black" pitchFamily="34" charset="0"/>
              </a:rPr>
              <a:t>			</a:t>
            </a:r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We look forward to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establishing a mortgage relationship with you.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endParaRPr lang="en-US" sz="3600" dirty="0">
              <a:solidFill>
                <a:srgbClr val="333399"/>
              </a:solidFill>
            </a:endParaRPr>
          </a:p>
          <a:p>
            <a:r>
              <a:rPr lang="en-US" sz="2400" dirty="0">
                <a:latin typeface="Arial Black" pitchFamily="34" charset="0"/>
              </a:rPr>
              <a:t>	</a:t>
            </a:r>
            <a:endParaRPr lang="en-US" sz="2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03A8-C2A1-45EC-A68D-52BAFD3BF92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</a:rPr>
              <a:t>Quality Homes Inc.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B3C9-F8CD-4AC8-B2BA-662B08BD8E3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>
                <a:latin typeface="Arial Black" pitchFamily="34" charset="0"/>
              </a:rPr>
              <a:t>			</a:t>
            </a:r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Are you maximizing the value received from your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lender </a:t>
            </a:r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relationships?</a:t>
            </a:r>
          </a:p>
          <a:p>
            <a:pPr algn="ctr"/>
            <a:endParaRPr lang="en-US" sz="3600" dirty="0">
              <a:solidFill>
                <a:schemeClr val="accent2"/>
              </a:solidFill>
            </a:endParaRPr>
          </a:p>
          <a:p>
            <a:r>
              <a:rPr lang="en-US" sz="2400" dirty="0">
                <a:latin typeface="Arial Black" pitchFamily="34" charset="0"/>
              </a:rPr>
              <a:t>	</a:t>
            </a:r>
            <a:endParaRPr lang="en-US" sz="2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D51C-7BC8-4568-99C3-11E6F0A60D1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3200" i="0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There is a better solution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Mortgage loan opportunities are a natural byproduct of your </a:t>
            </a:r>
            <a:r>
              <a:rPr lang="en-US" b="0" i="1" dirty="0"/>
              <a:t>home building</a:t>
            </a:r>
            <a:r>
              <a:rPr lang="en-US" b="0" dirty="0"/>
              <a:t> services and relationships.</a:t>
            </a:r>
          </a:p>
          <a:p>
            <a:r>
              <a:rPr lang="en-US" b="0" dirty="0"/>
              <a:t>The right </a:t>
            </a:r>
            <a:r>
              <a:rPr lang="en-US" b="0" dirty="0" smtClean="0"/>
              <a:t>mortgage </a:t>
            </a:r>
            <a:r>
              <a:rPr lang="en-US" b="0" dirty="0"/>
              <a:t>relationship can make the home financing process smoother and easier for all involved.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673F-41E4-49F1-A017-9082B78664A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       </a:t>
            </a:r>
            <a:br>
              <a:rPr lang="en-US" sz="1400" dirty="0"/>
            </a:b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Optimize your potential by working with us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Join other home builders, like </a:t>
            </a:r>
            <a:r>
              <a:rPr lang="en-US" b="0" i="1" dirty="0"/>
              <a:t>Quality Homes, Inc.,</a:t>
            </a:r>
            <a:r>
              <a:rPr lang="en-US" b="0" dirty="0"/>
              <a:t> in receiving more value from your </a:t>
            </a:r>
            <a:r>
              <a:rPr lang="en-US" b="0" dirty="0" smtClean="0"/>
              <a:t>lender </a:t>
            </a:r>
            <a:r>
              <a:rPr lang="en-US" b="0" dirty="0"/>
              <a:t>through </a:t>
            </a:r>
            <a:r>
              <a:rPr lang="en-US" b="0" dirty="0" smtClean="0"/>
              <a:t>a mortgage </a:t>
            </a:r>
            <a:r>
              <a:rPr lang="en-US" dirty="0" smtClean="0"/>
              <a:t>relationship</a:t>
            </a:r>
            <a:r>
              <a:rPr lang="en-US" b="0" dirty="0" smtClean="0"/>
              <a:t> </a:t>
            </a:r>
            <a:r>
              <a:rPr lang="en-US" b="0" dirty="0"/>
              <a:t>with </a:t>
            </a:r>
            <a:r>
              <a:rPr lang="en-US" b="0" dirty="0" smtClean="0"/>
              <a:t>Red Diamond Home Loans, LLC (“Red Diamond”).</a:t>
            </a:r>
            <a:endParaRPr lang="en-US" b="0" dirty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7AC3-83EB-4174-9CCD-349106FDECD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Why use </a:t>
            </a: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Red Diamond?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/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Proven lender with reputation for success in serving </a:t>
            </a:r>
            <a:r>
              <a:rPr lang="en-US" sz="2800" b="0" i="1" dirty="0"/>
              <a:t>home builder</a:t>
            </a:r>
            <a:r>
              <a:rPr lang="en-US" sz="2800" b="0" dirty="0"/>
              <a:t> customers.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In business over ____ years.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An array of </a:t>
            </a:r>
            <a:r>
              <a:rPr lang="en-US" sz="2800" b="0" i="1" dirty="0"/>
              <a:t>conforming conventional</a:t>
            </a:r>
            <a:r>
              <a:rPr lang="en-US" sz="2800" b="0" dirty="0"/>
              <a:t> products and investors to meet your customers’ specific needs.</a:t>
            </a:r>
          </a:p>
          <a:p>
            <a:pPr>
              <a:lnSpc>
                <a:spcPct val="80000"/>
              </a:lnSpc>
            </a:pPr>
            <a:r>
              <a:rPr lang="en-US" sz="2800" b="0" i="1" dirty="0"/>
              <a:t>FHA and VA</a:t>
            </a:r>
            <a:r>
              <a:rPr lang="en-US" sz="2800" b="0" dirty="0"/>
              <a:t> origination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Well capitalized and financially strong.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Committed to purchase business and </a:t>
            </a:r>
            <a:r>
              <a:rPr lang="en-US" sz="2800" b="0" i="1" dirty="0"/>
              <a:t>Home Builder</a:t>
            </a:r>
            <a:r>
              <a:rPr lang="en-US" sz="2800" b="0" dirty="0"/>
              <a:t> origination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Attentive to RESPA in all we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17C0-5D04-4DB6-A85D-6633BC341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</a:t>
            </a:r>
            <a: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  <a:t> </a:t>
            </a:r>
            <a:b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chemeClr val="accent2"/>
              </a:solidFill>
              <a:effectLst/>
              <a:latin typeface="Impact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419600"/>
          </a:xfrm>
        </p:spPr>
        <p:txBody>
          <a:bodyPr/>
          <a:lstStyle/>
          <a:p>
            <a:r>
              <a:rPr lang="en-US" b="0" dirty="0"/>
              <a:t>We make you and your customers a top priority.</a:t>
            </a:r>
          </a:p>
          <a:p>
            <a:r>
              <a:rPr lang="en-US" b="0" dirty="0"/>
              <a:t>We provide make-sense underwriting.</a:t>
            </a:r>
          </a:p>
          <a:p>
            <a:r>
              <a:rPr lang="en-US" b="0" dirty="0"/>
              <a:t>We bring you a proven team of experienced professionals, and a record of success in serving </a:t>
            </a:r>
            <a:r>
              <a:rPr lang="en-US" b="0" i="1" dirty="0"/>
              <a:t>Builders </a:t>
            </a:r>
            <a:r>
              <a:rPr lang="en-US" b="0" dirty="0"/>
              <a:t>like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BF43-6EAC-4C97-A147-137F2F8CB2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b="0" dirty="0"/>
              <a:t>You leverage our resources for most efficient navigation of the financing process.</a:t>
            </a:r>
          </a:p>
          <a:p>
            <a:r>
              <a:rPr lang="en-US" b="0" dirty="0"/>
              <a:t>We provide you and your customers convenience and accessibility.</a:t>
            </a:r>
          </a:p>
          <a:p>
            <a:r>
              <a:rPr lang="en-US" b="0" dirty="0"/>
              <a:t>We coordinate with you to produce seamless service and satisfied customers.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9728-A82E-4536-BC5C-C0129CF2B06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  <a:t/>
            </a:r>
            <a:b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038600"/>
          </a:xfrm>
        </p:spPr>
        <p:txBody>
          <a:bodyPr/>
          <a:lstStyle/>
          <a:p>
            <a:r>
              <a:rPr lang="en-US" b="0" dirty="0"/>
              <a:t>We ask our customers how we did, and respond to their comments to assure satisfaction and ongoing improvement</a:t>
            </a:r>
            <a:r>
              <a:rPr lang="en-US" sz="2800" b="0" dirty="0"/>
              <a:t>.</a:t>
            </a:r>
          </a:p>
          <a:p>
            <a:r>
              <a:rPr lang="en-US" b="0" dirty="0"/>
              <a:t>We bring you a new source of revenue.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C5E-54F5-44B1-A4E0-FF2630C4620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A new source of revenue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dirty="0" smtClean="0"/>
              <a:t>W</a:t>
            </a:r>
            <a:r>
              <a:rPr lang="en-US" b="0" dirty="0" smtClean="0"/>
              <a:t>e </a:t>
            </a:r>
            <a:r>
              <a:rPr lang="en-US" b="0" dirty="0"/>
              <a:t>offer you the opportunity to market our products and services on our behalf.</a:t>
            </a:r>
          </a:p>
          <a:p>
            <a:r>
              <a:rPr lang="en-US" b="0" dirty="0"/>
              <a:t>And, we pay you a flat fee per month for your efforts.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421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   There is a better solution</vt:lpstr>
      <vt:lpstr>              Optimize your potential by working with us</vt:lpstr>
      <vt:lpstr> Why use Red Diamond?  </vt:lpstr>
      <vt:lpstr> What does our relationship mean to you?  </vt:lpstr>
      <vt:lpstr> What does our relationship mean to you?  </vt:lpstr>
      <vt:lpstr> What does our relationship mean to you?  </vt:lpstr>
      <vt:lpstr> A new source of revenue  </vt:lpstr>
      <vt:lpstr> How does it work?  </vt:lpstr>
      <vt:lpstr> How does it work?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 Meyer</cp:lastModifiedBy>
  <cp:revision>36</cp:revision>
  <dcterms:created xsi:type="dcterms:W3CDTF">2010-11-28T23:28:27Z</dcterms:created>
  <dcterms:modified xsi:type="dcterms:W3CDTF">2018-05-08T02:50:36Z</dcterms:modified>
</cp:coreProperties>
</file>