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24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E6FEB-F722-4D0C-A2A9-7F1D962D99FD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2064F-F38F-4579-8308-3A9D16AFE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6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92064F-F38F-4579-8308-3A9D16AFE25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2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200" b="1">
                <a:solidFill>
                  <a:schemeClr val="tx1"/>
                </a:solidFill>
              </a:defRPr>
            </a:lvl1pPr>
            <a:lvl2pPr>
              <a:defRPr sz="1200" b="1">
                <a:solidFill>
                  <a:schemeClr val="tx1"/>
                </a:solidFill>
              </a:defRPr>
            </a:lvl2pPr>
            <a:lvl3pPr>
              <a:defRPr sz="1200" b="1">
                <a:solidFill>
                  <a:schemeClr val="tx1"/>
                </a:solidFill>
              </a:defRPr>
            </a:lvl3pPr>
            <a:lvl4pPr>
              <a:defRPr sz="1200" b="1">
                <a:solidFill>
                  <a:schemeClr val="tx1"/>
                </a:solidFill>
              </a:defRPr>
            </a:lvl4pPr>
            <a:lvl5pPr>
              <a:defRPr sz="12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8916-06F2-41E0-85F5-AAC289DA653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43200" y="304800"/>
            <a:ext cx="594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09600"/>
            <a:ext cx="0" cy="5562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569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B6C8C-4F72-4028-AC98-C101494BD7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10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9E49B-2598-4C24-84C8-2A8BBEB12A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2AF56-A1AB-420D-BA89-B71DA790D93A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E8916-06F2-41E0-85F5-AAC289DA65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358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Copyright 2018, Mlinc Solutions.</a:t>
            </a:r>
          </a:p>
          <a:p>
            <a:r>
              <a:rPr lang="en-US" sz="1200" dirty="0" smtClean="0"/>
              <a:t>All rights reserved.</a:t>
            </a:r>
            <a:endParaRPr lang="en-US" sz="1200" dirty="0"/>
          </a:p>
        </p:txBody>
      </p:sp>
      <p:pic>
        <p:nvPicPr>
          <p:cNvPr id="10" name="Picture 9" descr="C:\Customers\Red Diamond Home Loans, LLC\Red Diamond Home Loans Logo.jpg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217295" cy="709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26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1FC85-C76D-4A5B-9F29-9D8DF993E7C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80772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36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A Better Mortgage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Opportunity</a:t>
            </a:r>
            <a:endParaRPr lang="en-US" sz="3600" dirty="0">
              <a:solidFill>
                <a:srgbClr val="333399"/>
              </a:solidFill>
              <a:latin typeface="Impact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for </a:t>
            </a:r>
          </a:p>
          <a:p>
            <a:pPr algn="ctr"/>
            <a:r>
              <a:rPr lang="en-US" sz="3600" b="1" i="1" dirty="0">
                <a:solidFill>
                  <a:srgbClr val="FFCC00"/>
                </a:solidFill>
                <a:latin typeface="+mj-lt"/>
              </a:rPr>
              <a:t>Community Bank</a:t>
            </a:r>
          </a:p>
          <a:p>
            <a:pPr algn="ctr"/>
            <a:endParaRPr lang="en-US" sz="2800" i="1" dirty="0">
              <a:solidFill>
                <a:srgbClr val="FFCC00"/>
              </a:solidFill>
            </a:endParaRPr>
          </a:p>
          <a:p>
            <a:pPr algn="ctr"/>
            <a:endParaRPr lang="en-US" sz="2800" i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333399"/>
                </a:solidFill>
                <a:latin typeface="Century" pitchFamily="18" charset="0"/>
              </a:rPr>
              <a:t>Red Diamond Home Loans, LLC</a:t>
            </a:r>
            <a:endParaRPr lang="en-US" sz="3200" b="1" dirty="0">
              <a:solidFill>
                <a:srgbClr val="333399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EC0D-1E84-4612-9166-5E445EEC578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 smtClean="0">
                <a:solidFill>
                  <a:srgbClr val="333399"/>
                </a:solidFill>
                <a:effectLst/>
                <a:latin typeface="Impact" pitchFamily="34" charset="0"/>
              </a:rPr>
              <a:t>How </a:t>
            </a: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does it work?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 dirty="0"/>
              <a:t>We enter into a Mortgage Origination Services Agreement.</a:t>
            </a:r>
          </a:p>
          <a:p>
            <a:pPr>
              <a:lnSpc>
                <a:spcPct val="90000"/>
              </a:lnSpc>
            </a:pPr>
            <a:r>
              <a:rPr lang="en-US" b="0" dirty="0"/>
              <a:t>We agree on services to be performed by each party, compensation and terms.</a:t>
            </a:r>
          </a:p>
          <a:p>
            <a:pPr>
              <a:lnSpc>
                <a:spcPct val="90000"/>
              </a:lnSpc>
            </a:pPr>
            <a:r>
              <a:rPr lang="en-US" b="0" dirty="0"/>
              <a:t>We provide you a Mortgage Origination procedure.</a:t>
            </a:r>
          </a:p>
          <a:p>
            <a:pPr>
              <a:lnSpc>
                <a:spcPct val="90000"/>
              </a:lnSpc>
            </a:pPr>
            <a:r>
              <a:rPr lang="en-US" b="0" dirty="0"/>
              <a:t>We train your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7BC2-C1DE-4983-928E-8B1755A3517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 smtClean="0">
                <a:solidFill>
                  <a:srgbClr val="333399"/>
                </a:solidFill>
                <a:effectLst/>
                <a:latin typeface="Impact" pitchFamily="34" charset="0"/>
              </a:rPr>
              <a:t>How </a:t>
            </a: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does it work?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b="0" dirty="0"/>
              <a:t>You help originate mortgage loans and deliver them to us.</a:t>
            </a:r>
          </a:p>
          <a:p>
            <a:r>
              <a:rPr lang="en-US" b="0" dirty="0"/>
              <a:t>We process, underwrite, close and fund your customers.</a:t>
            </a:r>
          </a:p>
          <a:p>
            <a:r>
              <a:rPr lang="en-US" b="0" dirty="0"/>
              <a:t>We pay you for your 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D1CD-A105-4363-8AD0-5840DECE9E0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0010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 dirty="0"/>
              <a:t>			</a:t>
            </a:r>
            <a:endParaRPr lang="en-US" sz="2800" i="1" dirty="0">
              <a:solidFill>
                <a:schemeClr val="accent2"/>
              </a:solidFill>
            </a:endParaRPr>
          </a:p>
          <a:p>
            <a:pPr algn="ctr"/>
            <a:endParaRPr lang="en-US" sz="2800" i="1" dirty="0">
              <a:solidFill>
                <a:schemeClr val="accent2"/>
              </a:solidFill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We look forward to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establishing a lender relationship with you.  </a:t>
            </a:r>
            <a:endParaRPr lang="en-US" sz="3600" dirty="0">
              <a:solidFill>
                <a:srgbClr val="333399"/>
              </a:solidFill>
              <a:latin typeface="Impact" pitchFamily="34" charset="0"/>
            </a:endParaRPr>
          </a:p>
          <a:p>
            <a:pPr algn="ctr"/>
            <a:endParaRPr lang="en-US" sz="3600" dirty="0">
              <a:solidFill>
                <a:srgbClr val="333399"/>
              </a:solidFill>
              <a:latin typeface="Impact" pitchFamily="34" charset="0"/>
            </a:endParaRPr>
          </a:p>
          <a:p>
            <a:r>
              <a:rPr lang="en-US" sz="2400" dirty="0"/>
              <a:t>	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AD7-0AFB-40EE-BF94-FC80EB8CBD20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80772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3600" i="1" dirty="0">
              <a:solidFill>
                <a:schemeClr val="accent2"/>
              </a:solidFill>
              <a:latin typeface="Arial Black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A Better Mortgage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Opportunity</a:t>
            </a:r>
            <a:endParaRPr lang="en-US" sz="3600" dirty="0">
              <a:solidFill>
                <a:srgbClr val="333399"/>
              </a:solidFill>
              <a:latin typeface="Impact" pitchFamily="34" charset="0"/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for </a:t>
            </a:r>
          </a:p>
          <a:p>
            <a:pPr algn="ctr"/>
            <a:r>
              <a:rPr lang="en-US" sz="3600" b="1" i="1" dirty="0">
                <a:solidFill>
                  <a:srgbClr val="FFCC00"/>
                </a:solidFill>
                <a:latin typeface="+mj-lt"/>
              </a:rPr>
              <a:t>Community Bank</a:t>
            </a:r>
          </a:p>
          <a:p>
            <a:pPr algn="ctr"/>
            <a:endParaRPr lang="en-US" sz="2800" i="1" dirty="0">
              <a:solidFill>
                <a:srgbClr val="FFCC00"/>
              </a:solidFill>
            </a:endParaRPr>
          </a:p>
          <a:p>
            <a:pPr algn="ctr"/>
            <a:endParaRPr lang="en-US" sz="2800" i="1" dirty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333399"/>
                </a:solidFill>
                <a:latin typeface="Century" pitchFamily="18" charset="0"/>
              </a:rPr>
              <a:t>Red Diamond Home Loans, LLC</a:t>
            </a:r>
            <a:endParaRPr lang="en-US" sz="3200" b="1" dirty="0">
              <a:solidFill>
                <a:srgbClr val="333399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573E-86C1-4C45-B1FC-4573BF7926D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422525" y="1971675"/>
            <a:ext cx="184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981200" y="2125663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098925" y="1590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80010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 dirty="0"/>
              <a:t>			</a:t>
            </a:r>
            <a:endParaRPr lang="en-US" sz="2800" i="1" dirty="0">
              <a:solidFill>
                <a:schemeClr val="accent2"/>
              </a:solidFill>
            </a:endParaRPr>
          </a:p>
          <a:p>
            <a:pPr algn="ctr"/>
            <a:endParaRPr lang="en-US" sz="2800" i="1" dirty="0">
              <a:solidFill>
                <a:schemeClr val="accent2"/>
              </a:solidFill>
            </a:endParaRPr>
          </a:p>
          <a:p>
            <a:pPr algn="ctr"/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Are you maximizing the value received from your </a:t>
            </a:r>
            <a:r>
              <a:rPr lang="en-US" sz="3600" dirty="0" smtClean="0">
                <a:solidFill>
                  <a:srgbClr val="333399"/>
                </a:solidFill>
                <a:latin typeface="Impact" pitchFamily="34" charset="0"/>
              </a:rPr>
              <a:t>lender </a:t>
            </a:r>
            <a:r>
              <a:rPr lang="en-US" sz="3600" dirty="0">
                <a:solidFill>
                  <a:srgbClr val="333399"/>
                </a:solidFill>
                <a:latin typeface="Impact" pitchFamily="34" charset="0"/>
              </a:rPr>
              <a:t>relationships?</a:t>
            </a:r>
          </a:p>
          <a:p>
            <a:pPr algn="ctr"/>
            <a:endParaRPr lang="en-US" sz="3600" dirty="0">
              <a:solidFill>
                <a:srgbClr val="333399"/>
              </a:solidFill>
              <a:latin typeface="Impact" pitchFamily="34" charset="0"/>
            </a:endParaRPr>
          </a:p>
          <a:p>
            <a:r>
              <a:rPr lang="en-US" sz="2400" dirty="0"/>
              <a:t>	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16A2-C926-4C1B-8D8C-BBA96EDCC5D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3200" i="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en-US" sz="3600" i="0" dirty="0">
                <a:solidFill>
                  <a:srgbClr val="333399"/>
                </a:solidFill>
                <a:latin typeface="Impact" pitchFamily="34" charset="0"/>
              </a:rPr>
              <a:t>There is a better solution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Mortgage loan opportunities are a natural byproduct of your </a:t>
            </a:r>
            <a:r>
              <a:rPr lang="en-US" b="0" i="1" dirty="0"/>
              <a:t>Community Bank</a:t>
            </a:r>
            <a:r>
              <a:rPr lang="en-US" b="0" dirty="0"/>
              <a:t> services and relationships.</a:t>
            </a:r>
          </a:p>
          <a:p>
            <a:r>
              <a:rPr lang="en-US" b="0" dirty="0"/>
              <a:t>The right </a:t>
            </a:r>
            <a:r>
              <a:rPr lang="en-US" b="0" dirty="0" smtClean="0"/>
              <a:t>mortgage </a:t>
            </a:r>
            <a:r>
              <a:rPr lang="en-US" b="0" dirty="0"/>
              <a:t>relationship can make the home financing or refinancing process smoother and easier for all involved.</a:t>
            </a:r>
          </a:p>
          <a:p>
            <a:endParaRPr lang="en-US" b="0" dirty="0"/>
          </a:p>
          <a:p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4801-FB57-4BF3-AD86-7251AF9934B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3600" i="0" dirty="0" smtClean="0">
                <a:solidFill>
                  <a:srgbClr val="333399"/>
                </a:solidFill>
                <a:latin typeface="Impact" pitchFamily="34" charset="0"/>
              </a:rPr>
              <a:t>Optimize </a:t>
            </a:r>
            <a:r>
              <a:rPr lang="en-US" sz="3600" i="0" dirty="0">
                <a:solidFill>
                  <a:srgbClr val="333399"/>
                </a:solidFill>
                <a:latin typeface="Impact" pitchFamily="34" charset="0"/>
              </a:rPr>
              <a:t>your potential by working with us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Join other community institutions, like </a:t>
            </a:r>
            <a:r>
              <a:rPr lang="en-US" b="0" i="1" dirty="0"/>
              <a:t>Community Bank,</a:t>
            </a:r>
            <a:r>
              <a:rPr lang="en-US" b="0" dirty="0"/>
              <a:t> in receiving more value from your lender </a:t>
            </a:r>
            <a:r>
              <a:rPr lang="en-US" b="0" dirty="0" smtClean="0"/>
              <a:t>through </a:t>
            </a:r>
            <a:r>
              <a:rPr lang="en-US" b="0" dirty="0"/>
              <a:t>a </a:t>
            </a:r>
            <a:r>
              <a:rPr lang="en-US" b="0" dirty="0" smtClean="0"/>
              <a:t>mortgage </a:t>
            </a:r>
            <a:r>
              <a:rPr lang="en-US" b="0" dirty="0"/>
              <a:t>origination </a:t>
            </a:r>
            <a:r>
              <a:rPr lang="en-US" dirty="0" smtClean="0"/>
              <a:t>relationship</a:t>
            </a:r>
            <a:r>
              <a:rPr lang="en-US" b="0" dirty="0" smtClean="0"/>
              <a:t> </a:t>
            </a:r>
            <a:r>
              <a:rPr lang="en-US" b="0" dirty="0"/>
              <a:t>with </a:t>
            </a:r>
            <a:r>
              <a:rPr lang="en-US" b="0" dirty="0" smtClean="0"/>
              <a:t>Red Diamond Home Loans, LLC </a:t>
            </a:r>
            <a:r>
              <a:rPr lang="en-US" b="0" i="1" dirty="0" smtClean="0"/>
              <a:t>(“</a:t>
            </a:r>
            <a:r>
              <a:rPr lang="en-US" dirty="0" smtClean="0"/>
              <a:t>Red Diamond</a:t>
            </a:r>
            <a:r>
              <a:rPr lang="en-US" b="0" dirty="0" smtClean="0"/>
              <a:t>”</a:t>
            </a:r>
            <a:r>
              <a:rPr lang="en-US" b="0" i="1" dirty="0" smtClean="0"/>
              <a:t>).</a:t>
            </a:r>
            <a:endParaRPr lang="en-US" b="0" i="1" dirty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F7E-1675-4034-A25A-F0B7A00F0F9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 smtClean="0">
                <a:solidFill>
                  <a:srgbClr val="333399"/>
                </a:solidFill>
                <a:effectLst/>
                <a:latin typeface="Impact" pitchFamily="34" charset="0"/>
              </a:rPr>
              <a:t>Why </a:t>
            </a: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use </a:t>
            </a:r>
            <a:r>
              <a:rPr lang="en-US" sz="3600" i="0" dirty="0" smtClean="0">
                <a:solidFill>
                  <a:srgbClr val="333399"/>
                </a:solidFill>
                <a:effectLst/>
                <a:latin typeface="Impact" pitchFamily="34" charset="0"/>
              </a:rPr>
              <a:t>Red Diamond? </a:t>
            </a: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/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0" dirty="0"/>
              <a:t>Proven lender with reputation for success in serving </a:t>
            </a:r>
            <a:r>
              <a:rPr lang="en-US" sz="2800" b="0" i="1" dirty="0"/>
              <a:t>community banking</a:t>
            </a:r>
            <a:r>
              <a:rPr lang="en-US" sz="2800" b="0" dirty="0"/>
              <a:t> customers.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In business over ____ years.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An array of conforming </a:t>
            </a:r>
            <a:r>
              <a:rPr lang="en-US" sz="2800" b="0" i="1" dirty="0"/>
              <a:t>conventional products</a:t>
            </a:r>
            <a:r>
              <a:rPr lang="en-US" sz="2800" b="0" dirty="0"/>
              <a:t> and investors to meet your customers’ specific needs.</a:t>
            </a:r>
          </a:p>
          <a:p>
            <a:pPr>
              <a:lnSpc>
                <a:spcPct val="80000"/>
              </a:lnSpc>
            </a:pPr>
            <a:r>
              <a:rPr lang="en-US" sz="2800" b="0" i="1" dirty="0"/>
              <a:t>FHA and VA</a:t>
            </a:r>
            <a:r>
              <a:rPr lang="en-US" sz="2800" b="0" dirty="0"/>
              <a:t> origination channel.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Well capitalized and financially strong.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Committed to the </a:t>
            </a:r>
            <a:r>
              <a:rPr lang="en-US" sz="2800" b="0" i="1" dirty="0"/>
              <a:t>Community Bank</a:t>
            </a:r>
            <a:r>
              <a:rPr lang="en-US" sz="2800" b="0" dirty="0"/>
              <a:t> channel.</a:t>
            </a:r>
          </a:p>
          <a:p>
            <a:pPr>
              <a:lnSpc>
                <a:spcPct val="80000"/>
              </a:lnSpc>
            </a:pPr>
            <a:r>
              <a:rPr lang="en-US" sz="2800" b="0" dirty="0"/>
              <a:t>Attentive to RESPA in all we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CC52-328B-4E63-A755-509E7FBD039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What does our relationship mean to you?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419600"/>
          </a:xfrm>
        </p:spPr>
        <p:txBody>
          <a:bodyPr/>
          <a:lstStyle/>
          <a:p>
            <a:r>
              <a:rPr lang="en-US" b="0" dirty="0"/>
              <a:t>We provide make-sense underwriting.</a:t>
            </a:r>
          </a:p>
          <a:p>
            <a:r>
              <a:rPr lang="en-US" b="0" dirty="0"/>
              <a:t>We make you and your customers a top priority.</a:t>
            </a:r>
          </a:p>
          <a:p>
            <a:r>
              <a:rPr lang="en-US" b="0" dirty="0"/>
              <a:t>We bring you a proven team of experienced professionals, and a record of success in serving  </a:t>
            </a:r>
            <a:r>
              <a:rPr lang="en-US" b="0" i="1" dirty="0"/>
              <a:t>Community Banks</a:t>
            </a:r>
            <a:r>
              <a:rPr lang="en-US" b="0" dirty="0"/>
              <a:t> like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73C9-98C4-4590-9391-2063789C9FCB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 smtClean="0">
                <a:solidFill>
                  <a:srgbClr val="333399"/>
                </a:solidFill>
                <a:effectLst/>
                <a:latin typeface="Impact" pitchFamily="34" charset="0"/>
              </a:rPr>
              <a:t>What </a:t>
            </a: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does our relationship mean to you?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b="0" dirty="0"/>
              <a:t>You leverage our resources for most efficient use of your internal personnel.</a:t>
            </a:r>
          </a:p>
          <a:p>
            <a:r>
              <a:rPr lang="en-US" b="0" dirty="0"/>
              <a:t>We provide you and your customers convenience and accessibility to our resources and platform.</a:t>
            </a:r>
          </a:p>
          <a:p>
            <a:r>
              <a:rPr lang="en-US" b="0" dirty="0"/>
              <a:t>We coordinate with you to produce seamless service and satisfied customers.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4D06-D4E5-4A8C-A62C-F860577164A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 smtClean="0">
                <a:solidFill>
                  <a:srgbClr val="333399"/>
                </a:solidFill>
                <a:effectLst/>
                <a:latin typeface="Impact" pitchFamily="34" charset="0"/>
              </a:rPr>
              <a:t>What </a:t>
            </a: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does our relationship mean to you?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038600"/>
          </a:xfrm>
        </p:spPr>
        <p:txBody>
          <a:bodyPr/>
          <a:lstStyle/>
          <a:p>
            <a:r>
              <a:rPr lang="en-US" b="0" dirty="0"/>
              <a:t>We ask our customers how we did, and respond to their comments to assure satisfaction and ongoing improvement</a:t>
            </a:r>
            <a:r>
              <a:rPr lang="en-US" sz="2800" b="0" dirty="0"/>
              <a:t>.</a:t>
            </a:r>
          </a:p>
          <a:p>
            <a:r>
              <a:rPr lang="en-US" b="0" dirty="0"/>
              <a:t>We bring you a new source of revenue.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0F59-722B-431D-A8CD-6F05A8F3617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  <a:t/>
            </a:r>
            <a:br>
              <a:rPr lang="en-US" sz="3200" b="1" i="0" dirty="0">
                <a:solidFill>
                  <a:schemeClr val="tx1"/>
                </a:solidFill>
                <a:effectLst/>
                <a:latin typeface="Century" pitchFamily="18" charset="0"/>
              </a:rPr>
            </a:br>
            <a:r>
              <a:rPr lang="en-US" sz="3600" i="0" dirty="0" smtClean="0">
                <a:solidFill>
                  <a:srgbClr val="333399"/>
                </a:solidFill>
                <a:effectLst/>
                <a:latin typeface="Impact" pitchFamily="34" charset="0"/>
              </a:rPr>
              <a:t>A </a:t>
            </a:r>
            <a: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  <a:t>new source of revenue </a:t>
            </a:r>
            <a:br>
              <a:rPr lang="en-US" sz="3600" i="0" dirty="0">
                <a:solidFill>
                  <a:srgbClr val="333399"/>
                </a:solidFill>
                <a:effectLst/>
                <a:latin typeface="Impact" pitchFamily="34" charset="0"/>
              </a:rPr>
            </a:br>
            <a:endParaRPr lang="en-US" sz="3600" i="0" dirty="0">
              <a:solidFill>
                <a:srgbClr val="333399"/>
              </a:solidFill>
              <a:effectLst/>
              <a:latin typeface="Impact" pitchFamily="34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b="0" dirty="0" smtClean="0"/>
              <a:t>e </a:t>
            </a:r>
            <a:r>
              <a:rPr lang="en-US" b="0" dirty="0"/>
              <a:t>offer you the opportunity to originate the loan application, perform a defined set of settlement services, and deliver the loan to us.</a:t>
            </a:r>
          </a:p>
          <a:p>
            <a:r>
              <a:rPr lang="en-US" b="0" dirty="0"/>
              <a:t>And, we pay you a fee per funded loan for your efforts.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379</Words>
  <Application>Microsoft Office PowerPoint</Application>
  <PresentationFormat>On-screen Show (4:3)</PresentationFormat>
  <Paragraphs>74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   There is a better solution</vt:lpstr>
      <vt:lpstr>  Optimize your potential by working with us</vt:lpstr>
      <vt:lpstr> Why use Red Diamond?  </vt:lpstr>
      <vt:lpstr> What does our relationship mean to you?  </vt:lpstr>
      <vt:lpstr> What does our relationship mean to you?  </vt:lpstr>
      <vt:lpstr> What does our relationship mean to you?  </vt:lpstr>
      <vt:lpstr> A new source of revenue  </vt:lpstr>
      <vt:lpstr> How does it work?  </vt:lpstr>
      <vt:lpstr> How does it work? 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 Meyer</cp:lastModifiedBy>
  <cp:revision>35</cp:revision>
  <dcterms:created xsi:type="dcterms:W3CDTF">2010-11-28T23:28:27Z</dcterms:created>
  <dcterms:modified xsi:type="dcterms:W3CDTF">2018-05-08T02:53:04Z</dcterms:modified>
</cp:coreProperties>
</file>