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07" r:id="rId2"/>
    <p:sldId id="402" r:id="rId3"/>
    <p:sldId id="424" r:id="rId4"/>
    <p:sldId id="400" r:id="rId5"/>
    <p:sldId id="410" r:id="rId6"/>
    <p:sldId id="411" r:id="rId7"/>
    <p:sldId id="421" r:id="rId8"/>
    <p:sldId id="419" r:id="rId9"/>
    <p:sldId id="423" r:id="rId10"/>
    <p:sldId id="412" r:id="rId11"/>
    <p:sldId id="399" r:id="rId12"/>
    <p:sldId id="416" r:id="rId13"/>
    <p:sldId id="398" r:id="rId14"/>
    <p:sldId id="414" r:id="rId15"/>
    <p:sldId id="413" r:id="rId16"/>
    <p:sldId id="418" r:id="rId17"/>
    <p:sldId id="420" r:id="rId18"/>
    <p:sldId id="426" r:id="rId19"/>
    <p:sldId id="422" r:id="rId20"/>
    <p:sldId id="388" r:id="rId21"/>
    <p:sldId id="425" r:id="rId22"/>
    <p:sldId id="401" r:id="rId23"/>
    <p:sldId id="427" r:id="rId24"/>
  </p:sldIdLst>
  <p:sldSz cx="12192000" cy="6858000"/>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407"/>
            <p14:sldId id="402"/>
            <p14:sldId id="424"/>
            <p14:sldId id="400"/>
            <p14:sldId id="410"/>
            <p14:sldId id="411"/>
            <p14:sldId id="421"/>
            <p14:sldId id="419"/>
            <p14:sldId id="423"/>
            <p14:sldId id="412"/>
            <p14:sldId id="399"/>
            <p14:sldId id="416"/>
            <p14:sldId id="398"/>
          </p14:sldIdLst>
        </p14:section>
        <p14:section name="SLIDE STARTERS" id="{ACC24B29-0CC7-491A-A98A-CF7CBDBE501E}">
          <p14:sldIdLst>
            <p14:sldId id="414"/>
            <p14:sldId id="413"/>
            <p14:sldId id="418"/>
            <p14:sldId id="420"/>
            <p14:sldId id="426"/>
            <p14:sldId id="422"/>
            <p14:sldId id="388"/>
            <p14:sldId id="425"/>
            <p14:sldId id="401"/>
            <p14:sldId id="427"/>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72" autoAdjust="0"/>
  </p:normalViewPr>
  <p:slideViewPr>
    <p:cSldViewPr snapToGrid="0">
      <p:cViewPr varScale="1">
        <p:scale>
          <a:sx n="62" d="100"/>
          <a:sy n="62" d="100"/>
        </p:scale>
        <p:origin x="1200" y="78"/>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98" d="100"/>
          <a:sy n="98" d="100"/>
        </p:scale>
        <p:origin x="81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57333" cy="355083"/>
          </a:xfrm>
          <a:prstGeom prst="rect">
            <a:avLst/>
          </a:prstGeom>
        </p:spPr>
        <p:txBody>
          <a:bodyPr vert="horz" lIns="93927" tIns="46963" rIns="93927" bIns="46963" rtlCol="0"/>
          <a:lstStyle>
            <a:lvl1pPr algn="l">
              <a:defRPr sz="1200"/>
            </a:lvl1pPr>
          </a:lstStyle>
          <a:p>
            <a:endParaRPr lang="en-US"/>
          </a:p>
        </p:txBody>
      </p:sp>
      <p:sp>
        <p:nvSpPr>
          <p:cNvPr id="3" name="Date Placeholder 2"/>
          <p:cNvSpPr>
            <a:spLocks noGrp="1"/>
          </p:cNvSpPr>
          <p:nvPr>
            <p:ph type="dt" sz="quarter" idx="1"/>
          </p:nvPr>
        </p:nvSpPr>
        <p:spPr>
          <a:xfrm>
            <a:off x="5303575" y="2"/>
            <a:ext cx="4057333" cy="355083"/>
          </a:xfrm>
          <a:prstGeom prst="rect">
            <a:avLst/>
          </a:prstGeom>
        </p:spPr>
        <p:txBody>
          <a:bodyPr vert="horz" lIns="93927" tIns="46963" rIns="93927" bIns="46963" rtlCol="0"/>
          <a:lstStyle>
            <a:lvl1pPr algn="r">
              <a:defRPr sz="1200"/>
            </a:lvl1pPr>
          </a:lstStyle>
          <a:p>
            <a:fld id="{7CCA049B-3A46-4BDA-A8F5-2925B00FE570}" type="datetimeFigureOut">
              <a:rPr lang="en-US" smtClean="0"/>
              <a:t>10/11/2023</a:t>
            </a:fld>
            <a:endParaRPr lang="en-US"/>
          </a:p>
        </p:txBody>
      </p:sp>
      <p:sp>
        <p:nvSpPr>
          <p:cNvPr id="4" name="Footer Placeholder 3"/>
          <p:cNvSpPr>
            <a:spLocks noGrp="1"/>
          </p:cNvSpPr>
          <p:nvPr>
            <p:ph type="ftr" sz="quarter" idx="2"/>
          </p:nvPr>
        </p:nvSpPr>
        <p:spPr>
          <a:xfrm>
            <a:off x="2" y="6721994"/>
            <a:ext cx="4057333" cy="355082"/>
          </a:xfrm>
          <a:prstGeom prst="rect">
            <a:avLst/>
          </a:prstGeom>
        </p:spPr>
        <p:txBody>
          <a:bodyPr vert="horz" lIns="93927" tIns="46963" rIns="93927" bIns="46963" rtlCol="0" anchor="b"/>
          <a:lstStyle>
            <a:lvl1pPr algn="l">
              <a:defRPr sz="1200"/>
            </a:lvl1pPr>
          </a:lstStyle>
          <a:p>
            <a:endParaRPr lang="en-US"/>
          </a:p>
        </p:txBody>
      </p:sp>
      <p:sp>
        <p:nvSpPr>
          <p:cNvPr id="5" name="Slide Number Placeholder 4"/>
          <p:cNvSpPr>
            <a:spLocks noGrp="1"/>
          </p:cNvSpPr>
          <p:nvPr>
            <p:ph type="sldNum" sz="quarter" idx="3"/>
          </p:nvPr>
        </p:nvSpPr>
        <p:spPr>
          <a:xfrm>
            <a:off x="5303575" y="6721994"/>
            <a:ext cx="4057333" cy="355082"/>
          </a:xfrm>
          <a:prstGeom prst="rect">
            <a:avLst/>
          </a:prstGeom>
        </p:spPr>
        <p:txBody>
          <a:bodyPr vert="horz" lIns="93927" tIns="46963" rIns="93927" bIns="46963"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57333" cy="355083"/>
          </a:xfrm>
          <a:prstGeom prst="rect">
            <a:avLst/>
          </a:prstGeom>
        </p:spPr>
        <p:txBody>
          <a:bodyPr vert="horz" lIns="93927" tIns="46963" rIns="93927" bIns="46963" rtlCol="0"/>
          <a:lstStyle>
            <a:lvl1pPr algn="l">
              <a:defRPr sz="1200"/>
            </a:lvl1pPr>
          </a:lstStyle>
          <a:p>
            <a:endParaRPr lang="en-US"/>
          </a:p>
        </p:txBody>
      </p:sp>
      <p:sp>
        <p:nvSpPr>
          <p:cNvPr id="3" name="Date Placeholder 2"/>
          <p:cNvSpPr>
            <a:spLocks noGrp="1"/>
          </p:cNvSpPr>
          <p:nvPr>
            <p:ph type="dt" idx="1"/>
          </p:nvPr>
        </p:nvSpPr>
        <p:spPr>
          <a:xfrm>
            <a:off x="5303575" y="2"/>
            <a:ext cx="4057333" cy="355083"/>
          </a:xfrm>
          <a:prstGeom prst="rect">
            <a:avLst/>
          </a:prstGeom>
        </p:spPr>
        <p:txBody>
          <a:bodyPr vert="horz" lIns="93927" tIns="46963" rIns="93927" bIns="46963" rtlCol="0"/>
          <a:lstStyle>
            <a:lvl1pPr algn="r">
              <a:defRPr sz="1200"/>
            </a:lvl1pPr>
          </a:lstStyle>
          <a:p>
            <a:fld id="{44C46CEC-428A-4DD0-A7C7-21AF8DE33E93}" type="datetimeFigureOut">
              <a:rPr lang="en-US" smtClean="0"/>
              <a:t>10/11/2023</a:t>
            </a:fld>
            <a:endParaRPr lang="en-US"/>
          </a:p>
        </p:txBody>
      </p:sp>
      <p:sp>
        <p:nvSpPr>
          <p:cNvPr id="4" name="Slide Image Placeholder 3"/>
          <p:cNvSpPr>
            <a:spLocks noGrp="1" noRot="1" noChangeAspect="1"/>
          </p:cNvSpPr>
          <p:nvPr>
            <p:ph type="sldImg" idx="2"/>
          </p:nvPr>
        </p:nvSpPr>
        <p:spPr>
          <a:xfrm>
            <a:off x="2557463" y="884238"/>
            <a:ext cx="4248150" cy="2389187"/>
          </a:xfrm>
          <a:prstGeom prst="rect">
            <a:avLst/>
          </a:prstGeom>
          <a:noFill/>
          <a:ln w="12700">
            <a:solidFill>
              <a:prstClr val="black"/>
            </a:solidFill>
          </a:ln>
        </p:spPr>
        <p:txBody>
          <a:bodyPr vert="horz" lIns="93927" tIns="46963" rIns="93927" bIns="46963" rtlCol="0" anchor="ctr"/>
          <a:lstStyle/>
          <a:p>
            <a:endParaRPr lang="en-US"/>
          </a:p>
        </p:txBody>
      </p:sp>
      <p:sp>
        <p:nvSpPr>
          <p:cNvPr id="5" name="Notes Placeholder 4"/>
          <p:cNvSpPr>
            <a:spLocks noGrp="1"/>
          </p:cNvSpPr>
          <p:nvPr>
            <p:ph type="body" sz="quarter" idx="3"/>
          </p:nvPr>
        </p:nvSpPr>
        <p:spPr>
          <a:xfrm>
            <a:off x="936308" y="3405843"/>
            <a:ext cx="7490460" cy="2786599"/>
          </a:xfrm>
          <a:prstGeom prst="rect">
            <a:avLst/>
          </a:prstGeom>
        </p:spPr>
        <p:txBody>
          <a:bodyPr vert="horz" lIns="93927" tIns="46963" rIns="93927" bIns="469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21994"/>
            <a:ext cx="4057333" cy="355082"/>
          </a:xfrm>
          <a:prstGeom prst="rect">
            <a:avLst/>
          </a:prstGeom>
        </p:spPr>
        <p:txBody>
          <a:bodyPr vert="horz" lIns="93927" tIns="46963" rIns="93927" bIns="46963" rtlCol="0" anchor="b"/>
          <a:lstStyle>
            <a:lvl1pPr algn="l">
              <a:defRPr sz="1200"/>
            </a:lvl1pPr>
          </a:lstStyle>
          <a:p>
            <a:endParaRPr lang="en-US"/>
          </a:p>
        </p:txBody>
      </p:sp>
      <p:sp>
        <p:nvSpPr>
          <p:cNvPr id="7" name="Slide Number Placeholder 6"/>
          <p:cNvSpPr>
            <a:spLocks noGrp="1"/>
          </p:cNvSpPr>
          <p:nvPr>
            <p:ph type="sldNum" sz="quarter" idx="5"/>
          </p:nvPr>
        </p:nvSpPr>
        <p:spPr>
          <a:xfrm>
            <a:off x="5303575" y="6721994"/>
            <a:ext cx="4057333" cy="355082"/>
          </a:xfrm>
          <a:prstGeom prst="rect">
            <a:avLst/>
          </a:prstGeom>
        </p:spPr>
        <p:txBody>
          <a:bodyPr vert="horz" lIns="93927" tIns="46963" rIns="93927" bIns="46963"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Kelli if she would like to speak?</a:t>
            </a:r>
          </a:p>
          <a:p>
            <a:endParaRPr lang="en-US" dirty="0"/>
          </a:p>
          <a:p>
            <a:endParaRPr lang="en-US" dirty="0"/>
          </a:p>
          <a:p>
            <a:r>
              <a:rPr lang="en-US" dirty="0"/>
              <a:t>Thanks for coming to our Mortgage Fundamentals class.</a:t>
            </a:r>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142989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I like to say we CUSTOM MAKE MORTGAGES!  You want to use a lender that will custom make the mortgage with the best terms and service! </a:t>
            </a:r>
          </a:p>
          <a:p>
            <a:endParaRPr lang="en-US" dirty="0"/>
          </a:p>
          <a:p>
            <a:endParaRPr lang="en-US" dirty="0"/>
          </a:p>
          <a:p>
            <a:r>
              <a:rPr lang="en-US" dirty="0"/>
              <a:t>Credit:  We use the low middle score for both borrowers.  The credit cost with Fannie can be high if the Fico score is low.  1 point off on a credit score can impact the pricing. </a:t>
            </a:r>
          </a:p>
          <a:p>
            <a:endParaRPr lang="en-US" dirty="0"/>
          </a:p>
          <a:p>
            <a:r>
              <a:rPr lang="en-US" dirty="0"/>
              <a:t>What are Loan Level Price Adjustments – Fannie Mae  - </a:t>
            </a:r>
          </a:p>
          <a:p>
            <a:endParaRPr lang="en-US" dirty="0"/>
          </a:p>
          <a:p>
            <a:r>
              <a:rPr lang="en-US" dirty="0">
                <a:highlight>
                  <a:srgbClr val="FFFF00"/>
                </a:highlight>
              </a:rPr>
              <a:t>FHA and VA do not hit the borrower for a lower fico score. </a:t>
            </a:r>
          </a:p>
          <a:p>
            <a:endParaRPr lang="en-US" dirty="0"/>
          </a:p>
          <a:p>
            <a:r>
              <a:rPr lang="en-US" dirty="0"/>
              <a:t>Capacity – FHA has higher debt to income ratios, all DTI’s are really set by the Automated underwriting engines.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375063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variations in the guidelines between investors.</a:t>
            </a:r>
          </a:p>
          <a:p>
            <a:endParaRPr lang="en-US" dirty="0"/>
          </a:p>
          <a:p>
            <a:r>
              <a:rPr lang="en-US" dirty="0"/>
              <a:t>Jumbo investors have even more stringent requirements than Fannie Mae and Freddie mac.</a:t>
            </a:r>
          </a:p>
          <a:p>
            <a:endParaRPr lang="en-US" dirty="0"/>
          </a:p>
          <a:p>
            <a:r>
              <a:rPr lang="en-US" dirty="0"/>
              <a:t>Jumbo investors set their own underwriting guidelines and typically don’t use agency guidelines.</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3473382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Delinquent credit will drop the score.</a:t>
            </a:r>
          </a:p>
          <a:p>
            <a:r>
              <a:rPr lang="en-US" dirty="0"/>
              <a:t>Collections and charge offs may need to be paid off. </a:t>
            </a:r>
          </a:p>
          <a:p>
            <a:r>
              <a:rPr lang="en-US" dirty="0"/>
              <a:t>Foreclosures typically have a 4 years waiting period before a new loan can be made.</a:t>
            </a:r>
          </a:p>
          <a:p>
            <a:r>
              <a:rPr lang="en-US" dirty="0"/>
              <a:t>BK’s also may be 4 </a:t>
            </a:r>
            <a:r>
              <a:rPr lang="en-US" dirty="0" err="1"/>
              <a:t>yrs</a:t>
            </a:r>
            <a:r>
              <a:rPr lang="en-US" dirty="0"/>
              <a:t> for a Fannie Mae Loan</a:t>
            </a:r>
          </a:p>
          <a:p>
            <a:r>
              <a:rPr lang="en-US" dirty="0"/>
              <a:t>Disputed accounts might have to be paid off.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177803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benefits from the insurance?  The Investor, not the borrower. </a:t>
            </a:r>
          </a:p>
          <a:p>
            <a:endParaRPr lang="en-US" dirty="0"/>
          </a:p>
          <a:p>
            <a:r>
              <a:rPr lang="en-US" dirty="0"/>
              <a:t>Conventional PMI is lower with better credit scores</a:t>
            </a:r>
          </a:p>
          <a:p>
            <a:endParaRPr lang="en-US" dirty="0"/>
          </a:p>
          <a:p>
            <a:r>
              <a:rPr lang="en-US" dirty="0"/>
              <a:t>FHA &amp; VA do not charge more for lower credit scores.  (this is why they are a better fit for lower credit score borrowers)</a:t>
            </a:r>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322999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your clients a little about the new mortgage process.  </a:t>
            </a:r>
          </a:p>
          <a:p>
            <a:endParaRPr lang="en-US" dirty="0"/>
          </a:p>
          <a:p>
            <a:r>
              <a:rPr lang="en-US" dirty="0"/>
              <a:t>3 sets of disclosures must be signed during the processing of their loan.</a:t>
            </a:r>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3754804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loans we produce are paperless and all work with our clients and investors is via paperless transmission in secure environments. </a:t>
            </a:r>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202621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together a complete file that makes sense for the underwriter generates better results.  </a:t>
            </a:r>
          </a:p>
        </p:txBody>
      </p:sp>
      <p:sp>
        <p:nvSpPr>
          <p:cNvPr id="4" name="Slide Number Placeholder 3"/>
          <p:cNvSpPr>
            <a:spLocks noGrp="1"/>
          </p:cNvSpPr>
          <p:nvPr>
            <p:ph type="sldNum" sz="quarter" idx="10"/>
          </p:nvPr>
        </p:nvSpPr>
        <p:spPr/>
        <p:txBody>
          <a:bodyPr/>
          <a:lstStyle/>
          <a:p>
            <a:fld id="{4CBCEA92-F142-4D57-B507-37BDAF44710C}" type="slidenum">
              <a:rPr lang="en-US" smtClean="0"/>
              <a:t>16</a:t>
            </a:fld>
            <a:endParaRPr lang="en-US"/>
          </a:p>
        </p:txBody>
      </p:sp>
    </p:spTree>
    <p:extLst>
      <p:ext uri="{BB962C8B-B14F-4D97-AF65-F5344CB8AC3E}">
        <p14:creationId xmlns:p14="http://schemas.microsoft.com/office/powerpoint/2010/main" val="1265695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highlight>
                  <a:srgbClr val="FFFF00"/>
                </a:highlight>
              </a:rPr>
              <a:t>Red Diamond Home Loans is in my estimation the only independent mortgage banking company that is based in Southlake Texas.  </a:t>
            </a:r>
          </a:p>
          <a:p>
            <a:endParaRPr lang="en-US" sz="1600" dirty="0">
              <a:highlight>
                <a:srgbClr val="FFFF00"/>
              </a:highlight>
            </a:endParaRPr>
          </a:p>
          <a:p>
            <a:r>
              <a:rPr lang="en-US" sz="1600" dirty="0">
                <a:highlight>
                  <a:srgbClr val="FFFF00"/>
                </a:highlight>
              </a:rPr>
              <a:t>IT’S A TOUGH JOB SETTING UP THE COMPANY AND RUNNIGN IT AND REQUIRES CAPITAL TO GET IT DONE.  </a:t>
            </a:r>
          </a:p>
          <a:p>
            <a:endParaRPr lang="en-US" sz="1600" dirty="0">
              <a:highlight>
                <a:srgbClr val="FFFF00"/>
              </a:highlight>
            </a:endParaRPr>
          </a:p>
          <a:p>
            <a:r>
              <a:rPr lang="en-US" sz="1600" dirty="0">
                <a:highlight>
                  <a:srgbClr val="FFFF00"/>
                </a:highlight>
              </a:rPr>
              <a:t>BECAUSE OUR FOCUS ON JUST THE MORTGAGE BUSINESS I THINK WE CAN DO A BETTER JOB WITH BETTER EXECUTION THAN THE BANKS.  </a:t>
            </a:r>
          </a:p>
        </p:txBody>
      </p:sp>
      <p:sp>
        <p:nvSpPr>
          <p:cNvPr id="4" name="Slide Number Placeholder 3"/>
          <p:cNvSpPr>
            <a:spLocks noGrp="1"/>
          </p:cNvSpPr>
          <p:nvPr>
            <p:ph type="sldNum" sz="quarter" idx="10"/>
          </p:nvPr>
        </p:nvSpPr>
        <p:spPr/>
        <p:txBody>
          <a:bodyPr/>
          <a:lstStyle/>
          <a:p>
            <a:fld id="{4CBCEA92-F142-4D57-B507-37BDAF44710C}" type="slidenum">
              <a:rPr lang="en-US" smtClean="0"/>
              <a:t>17</a:t>
            </a:fld>
            <a:endParaRPr lang="en-US"/>
          </a:p>
        </p:txBody>
      </p:sp>
    </p:spTree>
    <p:extLst>
      <p:ext uri="{BB962C8B-B14F-4D97-AF65-F5344CB8AC3E}">
        <p14:creationId xmlns:p14="http://schemas.microsoft.com/office/powerpoint/2010/main" val="115659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fastest we can close?  </a:t>
            </a:r>
          </a:p>
          <a:p>
            <a:endParaRPr lang="en-US" dirty="0"/>
          </a:p>
          <a:p>
            <a:r>
              <a:rPr lang="en-US" dirty="0"/>
              <a:t>If the file is a conditional approval we can move very quickly.  Legally there is a 7-day waiting period from application to closing. </a:t>
            </a:r>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615204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secondary market is the key source of funding for the mortgage market. </a:t>
            </a:r>
          </a:p>
          <a:p>
            <a:endParaRPr lang="en-US" dirty="0"/>
          </a:p>
          <a:p>
            <a:pPr defTabSz="914302">
              <a:defRPr/>
            </a:pPr>
            <a:r>
              <a:rPr lang="en-US" dirty="0"/>
              <a:t>No one entity or institution has the cash to fund all the mortgages made annually.  Wall Street funds the mortgage market</a:t>
            </a:r>
          </a:p>
          <a:p>
            <a:pPr defTabSz="914302">
              <a:defRPr/>
            </a:pPr>
            <a:endParaRPr lang="en-US" dirty="0"/>
          </a:p>
          <a:p>
            <a:pPr defTabSz="914302">
              <a:defRPr/>
            </a:pPr>
            <a:r>
              <a:rPr lang="en-US" dirty="0"/>
              <a:t>Wall Street buys the mortgages from Fannie </a:t>
            </a:r>
            <a:r>
              <a:rPr lang="en-US" dirty="0" err="1"/>
              <a:t>mae</a:t>
            </a:r>
            <a:r>
              <a:rPr lang="en-US" dirty="0"/>
              <a:t>, Freddie mac and FHA/VA</a:t>
            </a:r>
          </a:p>
          <a:p>
            <a:pPr defTabSz="914302">
              <a:defRPr/>
            </a:pPr>
            <a:endParaRPr lang="en-US" dirty="0"/>
          </a:p>
          <a:p>
            <a:pPr defTabSz="914302">
              <a:defRPr/>
            </a:pPr>
            <a:r>
              <a:rPr lang="en-US" dirty="0"/>
              <a:t>They are sold as new mortgage backed securities</a:t>
            </a:r>
          </a:p>
          <a:p>
            <a:pPr defTabSz="914302">
              <a:defRPr/>
            </a:pPr>
            <a:endParaRPr lang="en-US" dirty="0"/>
          </a:p>
          <a:p>
            <a:pPr defTabSz="914302">
              <a:defRPr/>
            </a:pPr>
            <a:r>
              <a:rPr lang="en-US" dirty="0"/>
              <a:t>Pension funds, insurance companies all buy the securities from Wall Street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19</a:t>
            </a:fld>
            <a:endParaRPr lang="en-US"/>
          </a:p>
        </p:txBody>
      </p:sp>
    </p:spTree>
    <p:extLst>
      <p:ext uri="{BB962C8B-B14F-4D97-AF65-F5344CB8AC3E}">
        <p14:creationId xmlns:p14="http://schemas.microsoft.com/office/powerpoint/2010/main" val="32017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everyone do introductions.</a:t>
            </a:r>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211782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192219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1019465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181076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everyone do introductions.</a:t>
            </a:r>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23</a:t>
            </a:fld>
            <a:endParaRPr lang="en-US"/>
          </a:p>
        </p:txBody>
      </p:sp>
    </p:spTree>
    <p:extLst>
      <p:ext uri="{BB962C8B-B14F-4D97-AF65-F5344CB8AC3E}">
        <p14:creationId xmlns:p14="http://schemas.microsoft.com/office/powerpoint/2010/main" val="59587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308" y="3046919"/>
            <a:ext cx="7490460" cy="3422974"/>
          </a:xfrm>
        </p:spPr>
        <p:txBody>
          <a:bodyPr/>
          <a:lstStyle/>
          <a:p>
            <a:r>
              <a:rPr lang="en-US" dirty="0">
                <a:highlight>
                  <a:srgbClr val="FFFF00"/>
                </a:highlight>
              </a:rPr>
              <a:t>We try to remove the fear out of the mortgage process…we work to be an advisor that provides great solutions just like you all work to do! </a:t>
            </a:r>
          </a:p>
          <a:p>
            <a:endParaRPr lang="en-US" dirty="0"/>
          </a:p>
          <a:p>
            <a:r>
              <a:rPr lang="en-US" dirty="0"/>
              <a:t>Start with something interesting.  A story about the lunch maybe.  </a:t>
            </a:r>
            <a:r>
              <a:rPr lang="en-US" dirty="0">
                <a:highlight>
                  <a:srgbClr val="FFFF00"/>
                </a:highlight>
              </a:rPr>
              <a:t>Went to the Cowboys lunch at ATT stadium and learned how good they will be this year!  </a:t>
            </a:r>
          </a:p>
          <a:p>
            <a:endParaRPr lang="en-US" dirty="0"/>
          </a:p>
          <a:p>
            <a:r>
              <a:rPr lang="en-US" sz="1100" dirty="0"/>
              <a:t>30 years in the mortgage business and you’d think a lot has changed but the core of the business is the same. </a:t>
            </a:r>
          </a:p>
          <a:p>
            <a:endParaRPr lang="en-US" sz="1100" dirty="0"/>
          </a:p>
          <a:p>
            <a:r>
              <a:rPr lang="en-US" sz="1100" dirty="0"/>
              <a:t>When I started in the business in 1987 the Max Conventional loan amount was $133,250, Who can guess 1990 – 187450, 2000 it was 252700, 2010 417000, Today 424100</a:t>
            </a:r>
          </a:p>
          <a:p>
            <a:endParaRPr lang="en-US" sz="1100" dirty="0"/>
          </a:p>
          <a:p>
            <a:r>
              <a:rPr lang="en-US" sz="1100" dirty="0"/>
              <a:t>The first steps – we will discuss these items initially. </a:t>
            </a:r>
          </a:p>
          <a:p>
            <a:endParaRPr lang="en-US" sz="1100" dirty="0"/>
          </a:p>
          <a:p>
            <a:r>
              <a:rPr lang="en-US" sz="1100" dirty="0"/>
              <a:t>WASHINGTON -- The Veterans Administration Friday said it is lowering its maximum home loan interest rate by a half-point to </a:t>
            </a:r>
            <a:r>
              <a:rPr lang="en-US" sz="1100" dirty="0">
                <a:highlight>
                  <a:srgbClr val="FFFF00"/>
                </a:highlight>
              </a:rPr>
              <a:t>8.5 percent </a:t>
            </a:r>
            <a:r>
              <a:rPr lang="en-US" sz="1100" dirty="0"/>
              <a:t>-- the lowest it has been since February 1978 -- effective Monday.</a:t>
            </a:r>
          </a:p>
          <a:p>
            <a:r>
              <a:rPr lang="en-US" sz="1100" dirty="0"/>
              <a:t>The reduction was the eighth in 21 months, and it contributes to the largest and longest sustained drop in the lending rate for VA-guaranteed fixed-rate mortgages in the 43-year history of the loan program, the agency said.</a:t>
            </a:r>
          </a:p>
          <a:p>
            <a:endParaRPr lang="en-US" sz="1100" dirty="0"/>
          </a:p>
          <a:p>
            <a:r>
              <a:rPr lang="en-US" sz="1100" dirty="0">
                <a:highlight>
                  <a:srgbClr val="FFFF00"/>
                </a:highlight>
              </a:rPr>
              <a:t>VA mortgage rates peaked at 17.5 percent in September 1981. The last change in the rate, a half-point reduction to 9 percent, occurred Nov. 21, 1986.</a:t>
            </a:r>
          </a:p>
          <a:p>
            <a:endParaRPr lang="en-US" sz="1100" dirty="0"/>
          </a:p>
          <a:p>
            <a:r>
              <a:rPr lang="en-US" sz="1100" dirty="0"/>
              <a:t>Go over the 4C’s…it will be important in the next few slides.  </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26155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Review the info on the forms – next page. </a:t>
            </a:r>
          </a:p>
          <a:p>
            <a:endParaRPr lang="en-US" dirty="0"/>
          </a:p>
          <a:p>
            <a:r>
              <a:rPr lang="en-US" dirty="0"/>
              <a:t>This is the information that we need from your customer to complete the loan application and make a lending decision.  All of this is required.  Have your client take the time up front to provide this info and we’ll have a better approval and a good overall loan experience.  If we start by piecing the info together the process will take longer and not be as effective. </a:t>
            </a:r>
          </a:p>
          <a:p>
            <a:endParaRPr lang="en-US" dirty="0"/>
          </a:p>
          <a:p>
            <a:r>
              <a:rPr lang="en-US" dirty="0"/>
              <a:t>Two year residency required, Two years employment required., Two years of income required, potentially more for self employed borrowers. Assets – sufficient to fund the down payment and closing costs.  We don’t need all their assets, just enough to close.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274219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to your clients that they provide all the required info.  Have them prepare their financial info for a good loan experience.  </a:t>
            </a:r>
          </a:p>
          <a:p>
            <a:endParaRPr lang="en-US" dirty="0"/>
          </a:p>
          <a:p>
            <a:r>
              <a:rPr lang="en-US" dirty="0"/>
              <a:t>Tell them not to try to slide through and rush this process.  </a:t>
            </a:r>
          </a:p>
          <a:p>
            <a:endParaRPr lang="en-US" dirty="0"/>
          </a:p>
          <a:p>
            <a:r>
              <a:rPr lang="en-US" dirty="0"/>
              <a:t>Two years of residency is required.</a:t>
            </a:r>
          </a:p>
          <a:p>
            <a:endParaRPr lang="en-US" dirty="0"/>
          </a:p>
          <a:p>
            <a:r>
              <a:rPr lang="en-US" dirty="0"/>
              <a:t>Two years of employment is required.</a:t>
            </a:r>
          </a:p>
          <a:p>
            <a:endParaRPr lang="en-US" dirty="0"/>
          </a:p>
          <a:p>
            <a:r>
              <a:rPr lang="en-US" dirty="0"/>
              <a:t>Some monthly income will count some won’t.  Less than a two year history won’t count. </a:t>
            </a:r>
          </a:p>
          <a:p>
            <a:endParaRPr lang="en-US" dirty="0"/>
          </a:p>
          <a:p>
            <a:r>
              <a:rPr lang="en-US" dirty="0"/>
              <a:t>Two year history of income is required to count the income. </a:t>
            </a:r>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412463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years of employment/income is required. Two months of bank statements are required.</a:t>
            </a:r>
          </a:p>
          <a:p>
            <a:endParaRPr lang="en-US" dirty="0"/>
          </a:p>
          <a:p>
            <a:r>
              <a:rPr lang="en-US" dirty="0"/>
              <a:t>Liabilities count against the debt to income ratio.  Need to be under 45% debt to income in most cases these days. </a:t>
            </a:r>
          </a:p>
          <a:p>
            <a:endParaRPr lang="en-US" dirty="0"/>
          </a:p>
          <a:p>
            <a:r>
              <a:rPr lang="en-US" dirty="0"/>
              <a:t>All Real Estate liabilities will count against the borrower. </a:t>
            </a:r>
          </a:p>
          <a:p>
            <a:endParaRPr lang="en-US" dirty="0"/>
          </a:p>
          <a:p>
            <a:endParaRPr lang="en-US" dirty="0"/>
          </a:p>
          <a:p>
            <a:r>
              <a:rPr lang="en-US" dirty="0"/>
              <a:t>Where do we get tricked up?  </a:t>
            </a:r>
          </a:p>
          <a:p>
            <a:endParaRPr lang="en-US" dirty="0"/>
          </a:p>
          <a:p>
            <a:r>
              <a:rPr lang="en-US" dirty="0"/>
              <a:t>Co-borrowers don’t need to be on the loan if they are not contributing income or sufficient income, or if their credit is bad.  </a:t>
            </a:r>
          </a:p>
          <a:p>
            <a:endParaRPr lang="en-US" dirty="0"/>
          </a:p>
          <a:p>
            <a:r>
              <a:rPr lang="en-US" dirty="0"/>
              <a:t>Job gaps can cause problems.</a:t>
            </a:r>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404446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9018" y="3046919"/>
            <a:ext cx="7490460" cy="3316151"/>
          </a:xfrm>
        </p:spPr>
        <p:txBody>
          <a:bodyPr/>
          <a:lstStyle/>
          <a:p>
            <a:r>
              <a:rPr lang="en-US" dirty="0">
                <a:highlight>
                  <a:srgbClr val="FFFF00"/>
                </a:highlight>
              </a:rPr>
              <a:t>HAND OUT MY FORMS – CONDITIONAL APPROVAL FORM AND GO OVER THE YES NO QUESTIONS. </a:t>
            </a:r>
          </a:p>
          <a:p>
            <a:endParaRPr lang="en-US" dirty="0"/>
          </a:p>
          <a:p>
            <a:r>
              <a:rPr lang="en-US" dirty="0"/>
              <a:t>Is this confusing to anyone?  </a:t>
            </a:r>
          </a:p>
          <a:p>
            <a:endParaRPr lang="en-US" dirty="0"/>
          </a:p>
          <a:p>
            <a:r>
              <a:rPr lang="en-US" dirty="0"/>
              <a:t>Income is different, there was declining income. There was a business loss. </a:t>
            </a:r>
          </a:p>
          <a:p>
            <a:endParaRPr lang="en-US" dirty="0"/>
          </a:p>
          <a:p>
            <a:r>
              <a:rPr lang="en-US" dirty="0"/>
              <a:t>Asset are not sufficient for down payment and closing costs.</a:t>
            </a:r>
          </a:p>
          <a:p>
            <a:endParaRPr lang="en-US" dirty="0"/>
          </a:p>
          <a:p>
            <a:r>
              <a:rPr lang="en-US" dirty="0"/>
              <a:t>Income may not be consistent enough – need a two year history to count it.</a:t>
            </a:r>
          </a:p>
          <a:p>
            <a:endParaRPr lang="en-US" dirty="0"/>
          </a:p>
          <a:p>
            <a:r>
              <a:rPr lang="en-US" dirty="0">
                <a:highlight>
                  <a:srgbClr val="FFFF00"/>
                </a:highlight>
              </a:rPr>
              <a:t>We will go over credit on a later slide:  </a:t>
            </a:r>
            <a:r>
              <a:rPr lang="en-US" dirty="0"/>
              <a:t>Credit score is pretty clear cut and good for 120 days.  Past credit problems (charge offs, collections </a:t>
            </a:r>
            <a:r>
              <a:rPr lang="en-US" dirty="0" err="1"/>
              <a:t>bk’s</a:t>
            </a:r>
            <a:r>
              <a:rPr lang="en-US" dirty="0"/>
              <a:t> foreclosures all can impact approvals.)</a:t>
            </a:r>
          </a:p>
          <a:p>
            <a:endParaRPr lang="en-US" dirty="0"/>
          </a:p>
          <a:p>
            <a:r>
              <a:rPr lang="en-US" dirty="0"/>
              <a:t>Can’t take out new credit or it hits their debt to income</a:t>
            </a:r>
          </a:p>
          <a:p>
            <a:endParaRPr lang="en-US" dirty="0"/>
          </a:p>
          <a:p>
            <a:r>
              <a:rPr lang="en-US" dirty="0"/>
              <a:t>Other real estate owned counts against them. May not realize that up front.</a:t>
            </a:r>
          </a:p>
          <a:p>
            <a:endParaRPr lang="en-US" dirty="0"/>
          </a:p>
          <a:p>
            <a:pPr defTabSz="914302">
              <a:defRPr/>
            </a:pPr>
            <a:r>
              <a:rPr lang="en-US" dirty="0"/>
              <a:t> based upon the initial information provided by the client, their credit score and credit profile the file meets the investor guidelines. Typically the file will be approved through an automated underwriting engine.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289334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Fannie Mae and Freddie Mac are separate entities and have separate guidelines, however, they are very similar.  </a:t>
            </a:r>
          </a:p>
          <a:p>
            <a:r>
              <a:rPr lang="en-US" dirty="0"/>
              <a:t>  Max Loan Amount in 2023 is $726,200.  </a:t>
            </a:r>
          </a:p>
          <a:p>
            <a:endParaRPr lang="en-US" dirty="0"/>
          </a:p>
          <a:p>
            <a:r>
              <a:rPr lang="en-US" dirty="0"/>
              <a:t>FHA:  Max Loan Amount in DFW in 2023 is $531,000</a:t>
            </a:r>
          </a:p>
          <a:p>
            <a:endParaRPr lang="en-US" dirty="0"/>
          </a:p>
          <a:p>
            <a:r>
              <a:rPr lang="en-US" dirty="0"/>
              <a:t>VA:  Max loan without a down payment is $424,100, with a loan amount is $1,million.  </a:t>
            </a:r>
          </a:p>
          <a:p>
            <a:endParaRPr lang="en-US" dirty="0"/>
          </a:p>
          <a:p>
            <a:r>
              <a:rPr lang="en-US" dirty="0"/>
              <a:t>Non QM are loans that do not meet agency guidelines and may be more like stated income. </a:t>
            </a:r>
          </a:p>
          <a:p>
            <a:endParaRPr lang="en-US" dirty="0"/>
          </a:p>
          <a:p>
            <a:endParaRPr lang="en-US" dirty="0"/>
          </a:p>
          <a:p>
            <a:r>
              <a:rPr lang="en-US" dirty="0"/>
              <a:t>With different guidelines it gives us options if a client doesn’t meet one they may meet another. </a:t>
            </a:r>
          </a:p>
          <a:p>
            <a:endParaRPr lang="en-US" dirty="0"/>
          </a:p>
          <a:p>
            <a:r>
              <a:rPr lang="en-US" dirty="0" err="1"/>
              <a:t>Fha</a:t>
            </a:r>
            <a:r>
              <a:rPr lang="en-US" dirty="0"/>
              <a:t> more typically is for lower fico and lower down payment because they don’t have as much risk based pricing.</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356972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FHA Minimum credit score is probably 580</a:t>
            </a:r>
          </a:p>
          <a:p>
            <a:endParaRPr lang="en-US" dirty="0"/>
          </a:p>
          <a:p>
            <a:r>
              <a:rPr lang="en-US" dirty="0"/>
              <a:t>Conventional minimum is 620</a:t>
            </a:r>
          </a:p>
          <a:p>
            <a:endParaRPr lang="en-US" dirty="0"/>
          </a:p>
          <a:p>
            <a:r>
              <a:rPr lang="en-US" dirty="0"/>
              <a:t>Max DTI is 43-55 depending upon the investor</a:t>
            </a:r>
          </a:p>
          <a:p>
            <a:endParaRPr lang="en-US" dirty="0"/>
          </a:p>
          <a:p>
            <a:r>
              <a:rPr lang="en-US" dirty="0"/>
              <a:t>Big issues are income and cash to close – credit can be figured out up front pretty easily. </a:t>
            </a:r>
          </a:p>
          <a:p>
            <a:endParaRPr lang="en-US" dirty="0"/>
          </a:p>
          <a:p>
            <a:r>
              <a:rPr lang="en-US" dirty="0"/>
              <a:t>Income:  Need that two year history, need an income source that will meet the test.  Capital gains needs to have a 3 year history for example.</a:t>
            </a:r>
          </a:p>
          <a:p>
            <a:endParaRPr lang="en-US" dirty="0"/>
          </a:p>
          <a:p>
            <a:r>
              <a:rPr lang="en-US" dirty="0"/>
              <a:t>Declining income can kill a deal. </a:t>
            </a:r>
          </a:p>
          <a:p>
            <a:endParaRPr lang="en-US" dirty="0"/>
          </a:p>
          <a:p>
            <a:r>
              <a:rPr lang="en-US" dirty="0"/>
              <a:t>Self Employed income is tough…we use the AGI figure on the tax return.</a:t>
            </a:r>
          </a:p>
          <a:p>
            <a:endParaRPr lang="en-US" dirty="0"/>
          </a:p>
          <a:p>
            <a:r>
              <a:rPr lang="en-US" dirty="0"/>
              <a:t>Appraisals have been very good this year. </a:t>
            </a:r>
          </a:p>
        </p:txBody>
      </p:sp>
      <p:sp>
        <p:nvSpPr>
          <p:cNvPr id="4" name="Slide Number Placeholder 3"/>
          <p:cNvSpPr>
            <a:spLocks noGrp="1"/>
          </p:cNvSpPr>
          <p:nvPr>
            <p:ph type="sldNum" sz="quarter" idx="10"/>
          </p:nvPr>
        </p:nvSpPr>
        <p:spPr/>
        <p:txBody>
          <a:bodyPr/>
          <a:lstStyle/>
          <a:p>
            <a:fld id="{4CBCEA92-F142-4D57-B507-37BDAF44710C}" type="slidenum">
              <a:rPr lang="en-US" smtClean="0"/>
              <a:t>9</a:t>
            </a:fld>
            <a:endParaRPr lang="en-US"/>
          </a:p>
        </p:txBody>
      </p:sp>
    </p:spTree>
    <p:extLst>
      <p:ext uri="{BB962C8B-B14F-4D97-AF65-F5344CB8AC3E}">
        <p14:creationId xmlns:p14="http://schemas.microsoft.com/office/powerpoint/2010/main" val="160882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1.jp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1.jpg"/><Relationship Id="rId4" Type="http://schemas.openxmlformats.org/officeDocument/2006/relationships/hyperlink" Target="mailto:mporter@rdhloan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11.jpg"/><Relationship Id="rId4" Type="http://schemas.openxmlformats.org/officeDocument/2006/relationships/hyperlink" Target="mailto:mporter@rdhloan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107046-E70C-4DCB-8652-C0D91AB74AC8}"/>
              </a:ext>
            </a:extLst>
          </p:cNvPr>
          <p:cNvSpPr>
            <a:spLocks noGrp="1"/>
          </p:cNvSpPr>
          <p:nvPr>
            <p:ph type="body" sz="quarter" idx="10"/>
          </p:nvPr>
        </p:nvSpPr>
        <p:spPr>
          <a:xfrm>
            <a:off x="775650" y="3182089"/>
            <a:ext cx="10892944" cy="1601464"/>
          </a:xfrm>
        </p:spPr>
        <p:txBody>
          <a:bodyPr/>
          <a:lstStyle/>
          <a:p>
            <a:pPr algn="ctr"/>
            <a:endParaRPr lang="en-US" dirty="0">
              <a:solidFill>
                <a:srgbClr val="C00000"/>
              </a:solidFill>
            </a:endParaRPr>
          </a:p>
          <a:p>
            <a:pPr algn="ctr"/>
            <a:r>
              <a:rPr lang="en-US" dirty="0">
                <a:solidFill>
                  <a:srgbClr val="C00000"/>
                </a:solidFill>
              </a:rPr>
              <a:t>Welcome to our Mortgage Fundamentals CE Class!</a:t>
            </a:r>
            <a:r>
              <a:rPr lang="en-US" sz="2400" dirty="0">
                <a:solidFill>
                  <a:srgbClr val="C00000"/>
                </a:solidFill>
              </a:rPr>
              <a:t> 	</a:t>
            </a:r>
          </a:p>
          <a:p>
            <a:r>
              <a:rPr lang="en-US" sz="2400" dirty="0">
                <a:solidFill>
                  <a:srgbClr val="C00000"/>
                </a:solidFill>
              </a:rPr>
              <a:t>		</a:t>
            </a:r>
          </a:p>
        </p:txBody>
      </p:sp>
      <p:sp>
        <p:nvSpPr>
          <p:cNvPr id="6" name="Slide Number Placeholder 5">
            <a:extLst>
              <a:ext uri="{FF2B5EF4-FFF2-40B4-BE49-F238E27FC236}">
                <a16:creationId xmlns:a16="http://schemas.microsoft.com/office/drawing/2014/main" id="{9638A801-CF5D-44CC-B958-863E81566824}"/>
              </a:ext>
            </a:extLst>
          </p:cNvPr>
          <p:cNvSpPr>
            <a:spLocks noGrp="1"/>
          </p:cNvSpPr>
          <p:nvPr>
            <p:ph type="sldNum" sz="quarter" idx="4"/>
          </p:nvPr>
        </p:nvSpPr>
        <p:spPr/>
        <p:txBody>
          <a:bodyPr/>
          <a:lstStyle/>
          <a:p>
            <a:fld id="{4997E989-D798-4C62-8E93-3D2D613C2488}" type="slidenum">
              <a:rPr lang="en-US" smtClean="0"/>
              <a:pPr/>
              <a:t>1</a:t>
            </a:fld>
            <a:endParaRPr lang="en-US"/>
          </a:p>
        </p:txBody>
      </p:sp>
      <p:pic>
        <p:nvPicPr>
          <p:cNvPr id="7" name="Picture 6">
            <a:extLst>
              <a:ext uri="{FF2B5EF4-FFF2-40B4-BE49-F238E27FC236}">
                <a16:creationId xmlns:a16="http://schemas.microsoft.com/office/drawing/2014/main" id="{754159B8-BADA-437C-A9C7-562A3B7E32C0}"/>
              </a:ext>
            </a:extLst>
          </p:cNvPr>
          <p:cNvPicPr>
            <a:picLocks noChangeAspect="1"/>
          </p:cNvPicPr>
          <p:nvPr/>
        </p:nvPicPr>
        <p:blipFill>
          <a:blip r:embed="rId3"/>
          <a:stretch>
            <a:fillRect/>
          </a:stretch>
        </p:blipFill>
        <p:spPr>
          <a:xfrm>
            <a:off x="4749802" y="4783553"/>
            <a:ext cx="2692396" cy="1560522"/>
          </a:xfrm>
          <a:prstGeom prst="rect">
            <a:avLst/>
          </a:prstGeom>
        </p:spPr>
      </p:pic>
      <p:pic>
        <p:nvPicPr>
          <p:cNvPr id="17" name="Graphic 16">
            <a:extLst>
              <a:ext uri="{FF2B5EF4-FFF2-40B4-BE49-F238E27FC236}">
                <a16:creationId xmlns:a16="http://schemas.microsoft.com/office/drawing/2014/main" id="{E897396D-0AAB-4EE5-B16B-19E832BB48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2850" y="3105150"/>
            <a:ext cx="4686300" cy="647700"/>
          </a:xfrm>
          <a:prstGeom prst="rect">
            <a:avLst/>
          </a:prstGeom>
        </p:spPr>
      </p:pic>
      <p:pic>
        <p:nvPicPr>
          <p:cNvPr id="8" name="Picture Placeholder 7" descr="A stop sign in front of a house&#10;&#10;Description generated with very high confidence">
            <a:extLst>
              <a:ext uri="{FF2B5EF4-FFF2-40B4-BE49-F238E27FC236}">
                <a16:creationId xmlns:a16="http://schemas.microsoft.com/office/drawing/2014/main" id="{B2208DBC-B641-435B-9E6B-ABBA30FD5E3C}"/>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31681" b="31681"/>
          <a:stretch>
            <a:fillRect/>
          </a:stretch>
        </p:blipFill>
        <p:spPr/>
      </p:pic>
    </p:spTree>
    <p:extLst>
      <p:ext uri="{BB962C8B-B14F-4D97-AF65-F5344CB8AC3E}">
        <p14:creationId xmlns:p14="http://schemas.microsoft.com/office/powerpoint/2010/main" val="260840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CEA5D1-D3E4-44AF-9B55-D54378D55246}"/>
              </a:ext>
            </a:extLst>
          </p:cNvPr>
          <p:cNvSpPr>
            <a:spLocks noGrp="1"/>
          </p:cNvSpPr>
          <p:nvPr>
            <p:ph type="body" sz="quarter" idx="10"/>
          </p:nvPr>
        </p:nvSpPr>
        <p:spPr>
          <a:xfrm>
            <a:off x="545939" y="3999122"/>
            <a:ext cx="9499509" cy="2268313"/>
          </a:xfrm>
        </p:spPr>
        <p:txBody>
          <a:bodyPr/>
          <a:lstStyle/>
          <a:p>
            <a:r>
              <a:rPr lang="en-US" sz="1600" dirty="0">
                <a:solidFill>
                  <a:schemeClr val="tx1"/>
                </a:solidFill>
              </a:rPr>
              <a:t>Data and documents are transformed into a closed loan.</a:t>
            </a:r>
          </a:p>
          <a:p>
            <a:pPr marL="457200" indent="-457200">
              <a:spcAft>
                <a:spcPts val="1200"/>
              </a:spcAft>
              <a:buFont typeface="Arial" panose="020B0604020202020204" pitchFamily="34" charset="0"/>
              <a:buChar char="•"/>
            </a:pPr>
            <a:r>
              <a:rPr lang="en-US" sz="1600" dirty="0">
                <a:solidFill>
                  <a:schemeClr val="tx1"/>
                </a:solidFill>
              </a:rPr>
              <a:t>Documentation Validation – 4 C’s again:</a:t>
            </a:r>
          </a:p>
          <a:p>
            <a:pPr marL="908506" lvl="3" indent="-457200">
              <a:spcBef>
                <a:spcPts val="600"/>
              </a:spcBef>
              <a:buFont typeface="Arial" panose="020B0604020202020204" pitchFamily="34" charset="0"/>
              <a:buChar char="•"/>
            </a:pPr>
            <a:r>
              <a:rPr lang="en-US" dirty="0">
                <a:solidFill>
                  <a:schemeClr val="tx1"/>
                </a:solidFill>
                <a:latin typeface="+mj-lt"/>
              </a:rPr>
              <a:t>Credit:   Minimum credit score for program requirements (Mid Fico of both borrowers) LLPA’s?</a:t>
            </a:r>
          </a:p>
          <a:p>
            <a:pPr marL="908506" lvl="3" indent="-457200">
              <a:spcBef>
                <a:spcPts val="600"/>
              </a:spcBef>
              <a:buFont typeface="Arial" panose="020B0604020202020204" pitchFamily="34" charset="0"/>
              <a:buChar char="•"/>
            </a:pPr>
            <a:r>
              <a:rPr lang="en-US" dirty="0">
                <a:solidFill>
                  <a:schemeClr val="tx1"/>
                </a:solidFill>
                <a:latin typeface="+mj-lt"/>
              </a:rPr>
              <a:t>Capacity:  Income documentation for debt-to-income calculation (W-2, Tax Returns, K-1)</a:t>
            </a:r>
          </a:p>
          <a:p>
            <a:pPr marL="908506" lvl="3" indent="-457200">
              <a:spcBef>
                <a:spcPts val="600"/>
              </a:spcBef>
              <a:buFont typeface="Arial" panose="020B0604020202020204" pitchFamily="34" charset="0"/>
              <a:buChar char="•"/>
            </a:pPr>
            <a:r>
              <a:rPr lang="en-US" dirty="0">
                <a:solidFill>
                  <a:schemeClr val="tx1"/>
                </a:solidFill>
                <a:latin typeface="+mj-lt"/>
              </a:rPr>
              <a:t>Capital:  Asset documentation (Bank Statements) for down payment and reserve requirements</a:t>
            </a:r>
          </a:p>
          <a:p>
            <a:pPr marL="908506" lvl="3" indent="-457200">
              <a:spcBef>
                <a:spcPts val="600"/>
              </a:spcBef>
              <a:buFont typeface="Arial" panose="020B0604020202020204" pitchFamily="34" charset="0"/>
              <a:buChar char="•"/>
            </a:pPr>
            <a:r>
              <a:rPr lang="en-US" dirty="0">
                <a:solidFill>
                  <a:schemeClr val="tx1"/>
                </a:solidFill>
                <a:latin typeface="+mj-lt"/>
              </a:rPr>
              <a:t>Collateral:  The appraisal must meet underwriting requirements</a:t>
            </a:r>
          </a:p>
        </p:txBody>
      </p:sp>
      <p:sp>
        <p:nvSpPr>
          <p:cNvPr id="3" name="Text Placeholder 2">
            <a:extLst>
              <a:ext uri="{FF2B5EF4-FFF2-40B4-BE49-F238E27FC236}">
                <a16:creationId xmlns:a16="http://schemas.microsoft.com/office/drawing/2014/main" id="{6CCF6AC6-B49B-47B2-BA96-023A620B1925}"/>
              </a:ext>
            </a:extLst>
          </p:cNvPr>
          <p:cNvSpPr>
            <a:spLocks noGrp="1"/>
          </p:cNvSpPr>
          <p:nvPr>
            <p:ph type="body" sz="quarter" idx="11"/>
          </p:nvPr>
        </p:nvSpPr>
        <p:spPr>
          <a:xfrm>
            <a:off x="3329528" y="3303981"/>
            <a:ext cx="3932332" cy="513639"/>
          </a:xfrm>
        </p:spPr>
        <p:txBody>
          <a:bodyPr/>
          <a:lstStyle/>
          <a:p>
            <a:pPr algn="ctr"/>
            <a:r>
              <a:rPr lang="en-US" dirty="0"/>
              <a:t>Manufacturing a Mortgage:</a:t>
            </a:r>
          </a:p>
          <a:p>
            <a:r>
              <a:rPr lang="en-US" dirty="0"/>
              <a:t> </a:t>
            </a:r>
          </a:p>
        </p:txBody>
      </p:sp>
      <p:sp>
        <p:nvSpPr>
          <p:cNvPr id="5" name="Title 4">
            <a:extLst>
              <a:ext uri="{FF2B5EF4-FFF2-40B4-BE49-F238E27FC236}">
                <a16:creationId xmlns:a16="http://schemas.microsoft.com/office/drawing/2014/main" id="{A09FEA12-AFE0-445F-87A0-6E28025628FF}"/>
              </a:ext>
            </a:extLst>
          </p:cNvPr>
          <p:cNvSpPr>
            <a:spLocks noGrp="1"/>
          </p:cNvSpPr>
          <p:nvPr>
            <p:ph type="title"/>
          </p:nvPr>
        </p:nvSpPr>
        <p:spPr/>
        <p:txBody>
          <a:bodyPr/>
          <a:lstStyle/>
          <a:p>
            <a:endParaRPr lang="en-US" dirty="0"/>
          </a:p>
        </p:txBody>
      </p:sp>
      <p:sp>
        <p:nvSpPr>
          <p:cNvPr id="6" name="Slide Number Placeholder 5">
            <a:extLst>
              <a:ext uri="{FF2B5EF4-FFF2-40B4-BE49-F238E27FC236}">
                <a16:creationId xmlns:a16="http://schemas.microsoft.com/office/drawing/2014/main" id="{80A5F98B-3EAF-40C2-BF31-1399C0A224FA}"/>
              </a:ext>
            </a:extLst>
          </p:cNvPr>
          <p:cNvSpPr>
            <a:spLocks noGrp="1"/>
          </p:cNvSpPr>
          <p:nvPr>
            <p:ph type="sldNum" sz="quarter" idx="4"/>
          </p:nvPr>
        </p:nvSpPr>
        <p:spPr/>
        <p:txBody>
          <a:bodyPr/>
          <a:lstStyle/>
          <a:p>
            <a:fld id="{4997E989-D798-4C62-8E93-3D2D613C2488}" type="slidenum">
              <a:rPr lang="en-US" smtClean="0"/>
              <a:pPr/>
              <a:t>10</a:t>
            </a:fld>
            <a:endParaRPr lang="en-US"/>
          </a:p>
        </p:txBody>
      </p:sp>
      <p:pic>
        <p:nvPicPr>
          <p:cNvPr id="12" name="Picture Placeholder 11" descr="A picture containing indoor, floor, building, transport&#10;&#10;Description generated with very high confidence">
            <a:extLst>
              <a:ext uri="{FF2B5EF4-FFF2-40B4-BE49-F238E27FC236}">
                <a16:creationId xmlns:a16="http://schemas.microsoft.com/office/drawing/2014/main" id="{66C142AA-EE71-4181-98D7-67F5EC13CCD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0206" b="30206"/>
          <a:stretch>
            <a:fillRect/>
          </a:stretch>
        </p:blipFill>
        <p:spPr>
          <a:xfrm>
            <a:off x="0" y="7620"/>
            <a:ext cx="12192000" cy="2974848"/>
          </a:xfrm>
        </p:spPr>
      </p:pic>
      <p:pic>
        <p:nvPicPr>
          <p:cNvPr id="4" name="Picture 3">
            <a:extLst>
              <a:ext uri="{FF2B5EF4-FFF2-40B4-BE49-F238E27FC236}">
                <a16:creationId xmlns:a16="http://schemas.microsoft.com/office/drawing/2014/main" id="{BFA50CDC-7449-48B3-8B0D-6A0166801977}"/>
              </a:ext>
            </a:extLst>
          </p:cNvPr>
          <p:cNvPicPr>
            <a:picLocks noChangeAspect="1"/>
          </p:cNvPicPr>
          <p:nvPr/>
        </p:nvPicPr>
        <p:blipFill>
          <a:blip r:embed="rId4"/>
          <a:stretch>
            <a:fillRect/>
          </a:stretch>
        </p:blipFill>
        <p:spPr>
          <a:xfrm>
            <a:off x="7462837" y="3157666"/>
            <a:ext cx="4621735" cy="1507998"/>
          </a:xfrm>
          <a:prstGeom prst="rect">
            <a:avLst/>
          </a:prstGeom>
        </p:spPr>
      </p:pic>
    </p:spTree>
    <p:extLst>
      <p:ext uri="{BB962C8B-B14F-4D97-AF65-F5344CB8AC3E}">
        <p14:creationId xmlns:p14="http://schemas.microsoft.com/office/powerpoint/2010/main" val="236951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9159D-69A6-4B39-9209-27AAE30B14E3}"/>
              </a:ext>
            </a:extLst>
          </p:cNvPr>
          <p:cNvSpPr>
            <a:spLocks noGrp="1"/>
          </p:cNvSpPr>
          <p:nvPr>
            <p:ph type="body" sz="quarter" idx="10"/>
          </p:nvPr>
        </p:nvSpPr>
        <p:spPr>
          <a:xfrm>
            <a:off x="4539531" y="3282423"/>
            <a:ext cx="3112938" cy="2246769"/>
          </a:xfrm>
        </p:spPr>
        <p:txBody>
          <a:bodyPr/>
          <a:lstStyle/>
          <a:p>
            <a:pPr algn="ctr"/>
            <a:r>
              <a:rPr lang="en-US" sz="1400" u="sng" dirty="0">
                <a:solidFill>
                  <a:schemeClr val="tx1"/>
                </a:solidFill>
              </a:rPr>
              <a:t>4-C’s and FHA Loans:</a:t>
            </a:r>
          </a:p>
          <a:p>
            <a:pPr marL="285750" indent="-285750">
              <a:spcBef>
                <a:spcPts val="600"/>
              </a:spcBef>
              <a:spcAft>
                <a:spcPts val="600"/>
              </a:spcAft>
              <a:buFont typeface="Arial" panose="020B0604020202020204" pitchFamily="34" charset="0"/>
              <a:buChar char="•"/>
            </a:pPr>
            <a:r>
              <a:rPr lang="en-US" sz="1400" b="0" dirty="0">
                <a:solidFill>
                  <a:schemeClr val="tx1"/>
                </a:solidFill>
              </a:rPr>
              <a:t>Minimum score is 580</a:t>
            </a:r>
          </a:p>
          <a:p>
            <a:pPr marL="285750" indent="-285750">
              <a:spcBef>
                <a:spcPts val="600"/>
              </a:spcBef>
              <a:spcAft>
                <a:spcPts val="600"/>
              </a:spcAft>
              <a:buFont typeface="Arial" panose="020B0604020202020204" pitchFamily="34" charset="0"/>
              <a:buChar char="•"/>
            </a:pPr>
            <a:r>
              <a:rPr lang="en-US" sz="1400" b="0" dirty="0">
                <a:solidFill>
                  <a:schemeClr val="tx1"/>
                </a:solidFill>
              </a:rPr>
              <a:t>Maximum debt to income is 55%</a:t>
            </a:r>
          </a:p>
          <a:p>
            <a:pPr marL="285750" indent="-285750">
              <a:spcBef>
                <a:spcPts val="600"/>
              </a:spcBef>
              <a:spcAft>
                <a:spcPts val="600"/>
              </a:spcAft>
              <a:buFont typeface="Arial" panose="020B0604020202020204" pitchFamily="34" charset="0"/>
              <a:buChar char="•"/>
            </a:pPr>
            <a:r>
              <a:rPr lang="en-US" sz="1400" b="0" dirty="0">
                <a:solidFill>
                  <a:schemeClr val="tx1"/>
                </a:solidFill>
              </a:rPr>
              <a:t>Down payment is 3.5% </a:t>
            </a:r>
          </a:p>
          <a:p>
            <a:pPr marL="285750" indent="-285750">
              <a:spcBef>
                <a:spcPts val="600"/>
              </a:spcBef>
              <a:spcAft>
                <a:spcPts val="600"/>
              </a:spcAft>
              <a:buFont typeface="Arial" panose="020B0604020202020204" pitchFamily="34" charset="0"/>
              <a:buChar char="•"/>
            </a:pPr>
            <a:r>
              <a:rPr lang="en-US" sz="1400" b="0" dirty="0">
                <a:solidFill>
                  <a:schemeClr val="tx1"/>
                </a:solidFill>
              </a:rPr>
              <a:t>Appraisals are completed by FHA approved appraisers. </a:t>
            </a:r>
          </a:p>
          <a:p>
            <a:pPr marL="285750" indent="-285750">
              <a:buFont typeface="Arial" panose="020B0604020202020204" pitchFamily="34" charset="0"/>
              <a:buChar char="•"/>
            </a:pPr>
            <a:endParaRPr lang="en-US" sz="1600" dirty="0"/>
          </a:p>
        </p:txBody>
      </p:sp>
      <p:sp>
        <p:nvSpPr>
          <p:cNvPr id="6" name="Slide Number Placeholder 5">
            <a:extLst>
              <a:ext uri="{FF2B5EF4-FFF2-40B4-BE49-F238E27FC236}">
                <a16:creationId xmlns:a16="http://schemas.microsoft.com/office/drawing/2014/main" id="{9E4602B3-B92F-409A-841A-E146A638F0BE}"/>
              </a:ext>
            </a:extLst>
          </p:cNvPr>
          <p:cNvSpPr>
            <a:spLocks noGrp="1"/>
          </p:cNvSpPr>
          <p:nvPr>
            <p:ph type="sldNum" sz="quarter" idx="4"/>
          </p:nvPr>
        </p:nvSpPr>
        <p:spPr/>
        <p:txBody>
          <a:bodyPr/>
          <a:lstStyle/>
          <a:p>
            <a:fld id="{4997E989-D798-4C62-8E93-3D2D613C2488}" type="slidenum">
              <a:rPr lang="en-US" smtClean="0"/>
              <a:pPr/>
              <a:t>11</a:t>
            </a:fld>
            <a:endParaRPr lang="en-US"/>
          </a:p>
        </p:txBody>
      </p:sp>
      <p:pic>
        <p:nvPicPr>
          <p:cNvPr id="9" name="Picture Placeholder 8" descr="A person sitting at a table&#10;&#10;Description generated with very high confidence">
            <a:extLst>
              <a:ext uri="{FF2B5EF4-FFF2-40B4-BE49-F238E27FC236}">
                <a16:creationId xmlns:a16="http://schemas.microsoft.com/office/drawing/2014/main" id="{82543A94-B0A3-4E48-9228-45AFDFE436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1667" b="31667"/>
          <a:stretch>
            <a:fillRect/>
          </a:stretch>
        </p:blipFill>
        <p:spPr/>
      </p:pic>
      <p:sp>
        <p:nvSpPr>
          <p:cNvPr id="10" name="Text Placeholder 2">
            <a:extLst>
              <a:ext uri="{FF2B5EF4-FFF2-40B4-BE49-F238E27FC236}">
                <a16:creationId xmlns:a16="http://schemas.microsoft.com/office/drawing/2014/main" id="{3AF2FE67-5AC8-44A4-A84E-A8A448B45EEF}"/>
              </a:ext>
            </a:extLst>
          </p:cNvPr>
          <p:cNvSpPr txBox="1">
            <a:spLocks/>
          </p:cNvSpPr>
          <p:nvPr/>
        </p:nvSpPr>
        <p:spPr>
          <a:xfrm>
            <a:off x="220296" y="230847"/>
            <a:ext cx="3624117" cy="88537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961"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765"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568"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372"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372"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4-C’s by Loan Type</a:t>
            </a:r>
          </a:p>
          <a:p>
            <a:r>
              <a:rPr lang="en-US" sz="2400" dirty="0"/>
              <a:t>Breaking it down:</a:t>
            </a:r>
          </a:p>
        </p:txBody>
      </p:sp>
      <p:sp>
        <p:nvSpPr>
          <p:cNvPr id="3" name="TextBox 2">
            <a:extLst>
              <a:ext uri="{FF2B5EF4-FFF2-40B4-BE49-F238E27FC236}">
                <a16:creationId xmlns:a16="http://schemas.microsoft.com/office/drawing/2014/main" id="{1A3CEBB0-EA31-48D0-B230-E26E3CD7A377}"/>
              </a:ext>
            </a:extLst>
          </p:cNvPr>
          <p:cNvSpPr txBox="1"/>
          <p:nvPr/>
        </p:nvSpPr>
        <p:spPr>
          <a:xfrm>
            <a:off x="8443614" y="3254857"/>
            <a:ext cx="3224980" cy="2785378"/>
          </a:xfrm>
          <a:prstGeom prst="rect">
            <a:avLst/>
          </a:prstGeom>
          <a:noFill/>
        </p:spPr>
        <p:txBody>
          <a:bodyPr wrap="square" rtlCol="0">
            <a:spAutoFit/>
          </a:bodyPr>
          <a:lstStyle/>
          <a:p>
            <a:pPr algn="ctr"/>
            <a:r>
              <a:rPr lang="en-US" sz="1400" b="1" u="sng" dirty="0">
                <a:latin typeface="+mj-lt"/>
              </a:rPr>
              <a:t>4 C’s and VA Loans:</a:t>
            </a:r>
          </a:p>
          <a:p>
            <a:pPr marL="285750" indent="-285750">
              <a:spcBef>
                <a:spcPts val="600"/>
              </a:spcBef>
              <a:spcAft>
                <a:spcPts val="600"/>
              </a:spcAft>
              <a:buFont typeface="Arial" panose="020B0604020202020204" pitchFamily="34" charset="0"/>
              <a:buChar char="•"/>
            </a:pPr>
            <a:r>
              <a:rPr lang="en-US" sz="1400" dirty="0">
                <a:latin typeface="+mj-lt"/>
              </a:rPr>
              <a:t>Typical minimum of a 620 score.</a:t>
            </a:r>
          </a:p>
          <a:p>
            <a:pPr marL="285750" indent="-285750">
              <a:spcBef>
                <a:spcPts val="600"/>
              </a:spcBef>
              <a:spcAft>
                <a:spcPts val="600"/>
              </a:spcAft>
              <a:buFont typeface="Arial" panose="020B0604020202020204" pitchFamily="34" charset="0"/>
              <a:buChar char="•"/>
            </a:pPr>
            <a:r>
              <a:rPr lang="en-US" sz="1400" dirty="0">
                <a:latin typeface="+mj-lt"/>
              </a:rPr>
              <a:t>Maximum debt to income can be as high as 55%. </a:t>
            </a:r>
          </a:p>
          <a:p>
            <a:pPr marL="285750" indent="-285750">
              <a:spcBef>
                <a:spcPts val="600"/>
              </a:spcBef>
              <a:spcAft>
                <a:spcPts val="600"/>
              </a:spcAft>
              <a:buFont typeface="Arial" panose="020B0604020202020204" pitchFamily="34" charset="0"/>
              <a:buChar char="•"/>
            </a:pPr>
            <a:r>
              <a:rPr lang="en-US" sz="1400" dirty="0">
                <a:latin typeface="+mj-lt"/>
              </a:rPr>
              <a:t>There typically is not a down payment requirement except on higher balance VA loans over $424,100.</a:t>
            </a:r>
          </a:p>
          <a:p>
            <a:pPr marL="285750" indent="-285750">
              <a:spcBef>
                <a:spcPts val="600"/>
              </a:spcBef>
              <a:spcAft>
                <a:spcPts val="600"/>
              </a:spcAft>
              <a:buFont typeface="Arial" panose="020B0604020202020204" pitchFamily="34" charset="0"/>
              <a:buChar char="•"/>
            </a:pPr>
            <a:r>
              <a:rPr lang="en-US" sz="1400" dirty="0">
                <a:latin typeface="+mj-lt"/>
              </a:rPr>
              <a:t>Appraisals are completed by VA approved appraisers. </a:t>
            </a:r>
            <a:endParaRPr lang="en-US" dirty="0">
              <a:latin typeface="+mj-lt"/>
            </a:endParaRPr>
          </a:p>
        </p:txBody>
      </p:sp>
      <p:sp>
        <p:nvSpPr>
          <p:cNvPr id="4" name="TextBox 3">
            <a:extLst>
              <a:ext uri="{FF2B5EF4-FFF2-40B4-BE49-F238E27FC236}">
                <a16:creationId xmlns:a16="http://schemas.microsoft.com/office/drawing/2014/main" id="{137FD296-8255-4E42-ADDA-C976A2C81736}"/>
              </a:ext>
            </a:extLst>
          </p:cNvPr>
          <p:cNvSpPr txBox="1"/>
          <p:nvPr/>
        </p:nvSpPr>
        <p:spPr>
          <a:xfrm>
            <a:off x="334297" y="3254857"/>
            <a:ext cx="3510116" cy="2862322"/>
          </a:xfrm>
          <a:prstGeom prst="rect">
            <a:avLst/>
          </a:prstGeom>
          <a:noFill/>
        </p:spPr>
        <p:txBody>
          <a:bodyPr wrap="square" rtlCol="0">
            <a:spAutoFit/>
          </a:bodyPr>
          <a:lstStyle/>
          <a:p>
            <a:pPr algn="ctr">
              <a:spcAft>
                <a:spcPts val="600"/>
              </a:spcAft>
            </a:pPr>
            <a:r>
              <a:rPr lang="en-US" sz="1400" b="1" u="sng" dirty="0">
                <a:latin typeface="+mj-lt"/>
              </a:rPr>
              <a:t>4 C’s and Conventional Loans:</a:t>
            </a:r>
          </a:p>
          <a:p>
            <a:pPr marL="285750" indent="-285750">
              <a:spcBef>
                <a:spcPts val="600"/>
              </a:spcBef>
              <a:spcAft>
                <a:spcPts val="600"/>
              </a:spcAft>
              <a:buFont typeface="Arial" panose="020B0604020202020204" pitchFamily="34" charset="0"/>
              <a:buChar char="•"/>
            </a:pPr>
            <a:r>
              <a:rPr lang="en-US" sz="1400" dirty="0">
                <a:latin typeface="+mj-lt"/>
              </a:rPr>
              <a:t>Minimum credit score is 620 (no exceptions) </a:t>
            </a:r>
          </a:p>
          <a:p>
            <a:pPr marL="285750" indent="-285750">
              <a:spcBef>
                <a:spcPts val="600"/>
              </a:spcBef>
              <a:spcAft>
                <a:spcPts val="600"/>
              </a:spcAft>
              <a:buFont typeface="Arial" panose="020B0604020202020204" pitchFamily="34" charset="0"/>
              <a:buChar char="•"/>
            </a:pPr>
            <a:r>
              <a:rPr lang="en-US" sz="1400" dirty="0">
                <a:latin typeface="+mj-lt"/>
              </a:rPr>
              <a:t>Max debt to income roughly 45</a:t>
            </a:r>
          </a:p>
          <a:p>
            <a:pPr marL="285750" indent="-285750">
              <a:spcBef>
                <a:spcPts val="600"/>
              </a:spcBef>
              <a:spcAft>
                <a:spcPts val="600"/>
              </a:spcAft>
              <a:buFont typeface="Arial" panose="020B0604020202020204" pitchFamily="34" charset="0"/>
              <a:buChar char="•"/>
            </a:pPr>
            <a:r>
              <a:rPr lang="en-US" sz="1400" dirty="0">
                <a:latin typeface="+mj-lt"/>
              </a:rPr>
              <a:t>Down payment can be a minimum of 3% but the most common minimum is 5%</a:t>
            </a:r>
          </a:p>
          <a:p>
            <a:pPr marL="285750" indent="-285750">
              <a:spcBef>
                <a:spcPts val="600"/>
              </a:spcBef>
              <a:spcAft>
                <a:spcPts val="600"/>
              </a:spcAft>
              <a:buFont typeface="Arial" panose="020B0604020202020204" pitchFamily="34" charset="0"/>
              <a:buChar char="•"/>
            </a:pPr>
            <a:r>
              <a:rPr lang="en-US" sz="1400" dirty="0">
                <a:latin typeface="+mj-lt"/>
              </a:rPr>
              <a:t>Appraisal standards are set by Fannie Mae.  They purchase owner-occupied and non-owner-occupied properties. </a:t>
            </a:r>
            <a:endParaRPr lang="en-US" dirty="0"/>
          </a:p>
        </p:txBody>
      </p:sp>
    </p:spTree>
    <p:extLst>
      <p:ext uri="{BB962C8B-B14F-4D97-AF65-F5344CB8AC3E}">
        <p14:creationId xmlns:p14="http://schemas.microsoft.com/office/powerpoint/2010/main" val="72824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2965B-9EF0-4498-85EA-F43D92E0E42E}"/>
              </a:ext>
            </a:extLst>
          </p:cNvPr>
          <p:cNvSpPr>
            <a:spLocks noGrp="1"/>
          </p:cNvSpPr>
          <p:nvPr>
            <p:ph type="body" sz="quarter" idx="10"/>
          </p:nvPr>
        </p:nvSpPr>
        <p:spPr>
          <a:xfrm>
            <a:off x="573357" y="3753911"/>
            <a:ext cx="7295515" cy="2970044"/>
          </a:xfrm>
        </p:spPr>
        <p:txBody>
          <a:bodyPr/>
          <a:lstStyle/>
          <a:p>
            <a:pPr marL="285750" indent="-285750">
              <a:buFont typeface="Arial" panose="020B0604020202020204" pitchFamily="34" charset="0"/>
              <a:buChar char="•"/>
            </a:pPr>
            <a:r>
              <a:rPr lang="en-US" sz="1600" dirty="0"/>
              <a:t>Credit is a critical component:  What is the impact of the following?</a:t>
            </a:r>
          </a:p>
          <a:p>
            <a:pPr marL="512959" lvl="2" indent="-285750">
              <a:spcAft>
                <a:spcPts val="600"/>
              </a:spcAft>
              <a:buFont typeface="Arial" panose="020B0604020202020204" pitchFamily="34" charset="0"/>
              <a:buChar char="•"/>
            </a:pPr>
            <a:r>
              <a:rPr lang="en-US" sz="1400" dirty="0"/>
              <a:t>Delinquent credit</a:t>
            </a:r>
          </a:p>
          <a:p>
            <a:pPr marL="512959" lvl="2" indent="-285750">
              <a:spcBef>
                <a:spcPts val="600"/>
              </a:spcBef>
              <a:spcAft>
                <a:spcPts val="600"/>
              </a:spcAft>
              <a:buFont typeface="Arial" panose="020B0604020202020204" pitchFamily="34" charset="0"/>
              <a:buChar char="•"/>
            </a:pPr>
            <a:r>
              <a:rPr lang="en-US" sz="1400" dirty="0"/>
              <a:t>Collections &amp; charge-offs</a:t>
            </a:r>
          </a:p>
          <a:p>
            <a:pPr marL="512959" lvl="2" indent="-285750">
              <a:spcBef>
                <a:spcPts val="600"/>
              </a:spcBef>
              <a:spcAft>
                <a:spcPts val="600"/>
              </a:spcAft>
              <a:buFont typeface="Arial" panose="020B0604020202020204" pitchFamily="34" charset="0"/>
              <a:buChar char="•"/>
            </a:pPr>
            <a:r>
              <a:rPr lang="en-US" sz="1400" dirty="0"/>
              <a:t>Foreclosures</a:t>
            </a:r>
          </a:p>
          <a:p>
            <a:pPr marL="512959" lvl="2" indent="-285750">
              <a:spcBef>
                <a:spcPts val="600"/>
              </a:spcBef>
              <a:spcAft>
                <a:spcPts val="600"/>
              </a:spcAft>
              <a:buFont typeface="Arial" panose="020B0604020202020204" pitchFamily="34" charset="0"/>
              <a:buChar char="•"/>
            </a:pPr>
            <a:r>
              <a:rPr lang="en-US" sz="1400" dirty="0"/>
              <a:t>Bankruptcy’s</a:t>
            </a:r>
          </a:p>
          <a:p>
            <a:pPr marL="512959" lvl="2" indent="-285750">
              <a:spcBef>
                <a:spcPts val="600"/>
              </a:spcBef>
              <a:spcAft>
                <a:spcPts val="600"/>
              </a:spcAft>
              <a:buFont typeface="Arial" panose="020B0604020202020204" pitchFamily="34" charset="0"/>
              <a:buChar char="•"/>
            </a:pPr>
            <a:r>
              <a:rPr lang="en-US" sz="1400" dirty="0"/>
              <a:t>Disputed Accounts</a:t>
            </a:r>
          </a:p>
          <a:p>
            <a:pPr marL="512959" lvl="2" indent="-285750">
              <a:spcBef>
                <a:spcPts val="600"/>
              </a:spcBef>
              <a:spcAft>
                <a:spcPts val="600"/>
              </a:spcAft>
              <a:buFont typeface="Arial" panose="020B0604020202020204" pitchFamily="34" charset="0"/>
              <a:buChar char="•"/>
            </a:pPr>
            <a:r>
              <a:rPr lang="en-US" sz="1400" dirty="0"/>
              <a:t>How to clean up your credit?  - Rising Point Solutions/Abe K is one example</a:t>
            </a:r>
          </a:p>
          <a:p>
            <a:pPr marL="737056" lvl="3" indent="-285750">
              <a:spcBef>
                <a:spcPts val="600"/>
              </a:spcBef>
              <a:buFont typeface="Arial" panose="020B0604020202020204" pitchFamily="34" charset="0"/>
              <a:buChar char="•"/>
            </a:pPr>
            <a:r>
              <a:rPr lang="en-US" dirty="0"/>
              <a:t>The removal of any derogatory item is the key.</a:t>
            </a:r>
          </a:p>
        </p:txBody>
      </p:sp>
      <p:sp>
        <p:nvSpPr>
          <p:cNvPr id="5" name="Title 4">
            <a:extLst>
              <a:ext uri="{FF2B5EF4-FFF2-40B4-BE49-F238E27FC236}">
                <a16:creationId xmlns:a16="http://schemas.microsoft.com/office/drawing/2014/main" id="{5AE91658-0FEB-409E-A764-CE7FD88C33CF}"/>
              </a:ext>
            </a:extLst>
          </p:cNvPr>
          <p:cNvSpPr>
            <a:spLocks noGrp="1"/>
          </p:cNvSpPr>
          <p:nvPr>
            <p:ph type="title"/>
          </p:nvPr>
        </p:nvSpPr>
        <p:spPr>
          <a:xfrm>
            <a:off x="266480" y="3124314"/>
            <a:ext cx="7602393" cy="480131"/>
          </a:xfrm>
        </p:spPr>
        <p:txBody>
          <a:bodyPr/>
          <a:lstStyle/>
          <a:p>
            <a:r>
              <a:rPr lang="en-US" sz="2800" dirty="0"/>
              <a:t>Credit Reports/Scores/Problems</a:t>
            </a:r>
          </a:p>
        </p:txBody>
      </p:sp>
      <p:sp>
        <p:nvSpPr>
          <p:cNvPr id="6" name="Slide Number Placeholder 5">
            <a:extLst>
              <a:ext uri="{FF2B5EF4-FFF2-40B4-BE49-F238E27FC236}">
                <a16:creationId xmlns:a16="http://schemas.microsoft.com/office/drawing/2014/main" id="{8FE7AE6C-AD5A-4E98-AA66-0A1D88FEC532}"/>
              </a:ext>
            </a:extLst>
          </p:cNvPr>
          <p:cNvSpPr>
            <a:spLocks noGrp="1"/>
          </p:cNvSpPr>
          <p:nvPr>
            <p:ph type="sldNum" sz="quarter" idx="4"/>
          </p:nvPr>
        </p:nvSpPr>
        <p:spPr/>
        <p:txBody>
          <a:bodyPr/>
          <a:lstStyle/>
          <a:p>
            <a:fld id="{4997E989-D798-4C62-8E93-3D2D613C2488}" type="slidenum">
              <a:rPr lang="en-US" smtClean="0"/>
              <a:pPr/>
              <a:t>12</a:t>
            </a:fld>
            <a:endParaRPr lang="en-US"/>
          </a:p>
        </p:txBody>
      </p:sp>
      <p:pic>
        <p:nvPicPr>
          <p:cNvPr id="9" name="Picture Placeholder 8" descr="A close up of a piece of paper&#10;&#10;Description generated with high confidence">
            <a:extLst>
              <a:ext uri="{FF2B5EF4-FFF2-40B4-BE49-F238E27FC236}">
                <a16:creationId xmlns:a16="http://schemas.microsoft.com/office/drawing/2014/main" id="{5E744908-F749-4045-9689-5A6535EFCC5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t="31660" b="31660"/>
          <a:stretch>
            <a:fillRect/>
          </a:stretch>
        </p:blipFill>
        <p:spPr/>
      </p:pic>
    </p:spTree>
    <p:extLst>
      <p:ext uri="{BB962C8B-B14F-4D97-AF65-F5344CB8AC3E}">
        <p14:creationId xmlns:p14="http://schemas.microsoft.com/office/powerpoint/2010/main" val="183119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C618A-7920-43BA-88BD-04354E61A73D}"/>
              </a:ext>
            </a:extLst>
          </p:cNvPr>
          <p:cNvSpPr>
            <a:spLocks noGrp="1"/>
          </p:cNvSpPr>
          <p:nvPr>
            <p:ph type="body" sz="quarter" idx="10"/>
          </p:nvPr>
        </p:nvSpPr>
        <p:spPr>
          <a:xfrm>
            <a:off x="222422" y="3508465"/>
            <a:ext cx="7797113" cy="2533989"/>
          </a:xfrm>
        </p:spPr>
        <p:txBody>
          <a:bodyPr/>
          <a:lstStyle/>
          <a:p>
            <a:r>
              <a:rPr lang="en-US" sz="1600" dirty="0"/>
              <a:t>PMI, MIP, VA Funding Fee? </a:t>
            </a:r>
          </a:p>
          <a:p>
            <a:pPr marL="457200" indent="-457200">
              <a:buFont typeface="Arial" panose="020B0604020202020204" pitchFamily="34" charset="0"/>
              <a:buChar char="•"/>
            </a:pPr>
            <a:r>
              <a:rPr lang="en-US" sz="1600" dirty="0"/>
              <a:t>What’s up with all of this? </a:t>
            </a:r>
          </a:p>
          <a:p>
            <a:pPr marL="457200" indent="-457200">
              <a:buFont typeface="Arial" panose="020B0604020202020204" pitchFamily="34" charset="0"/>
              <a:buChar char="•"/>
            </a:pPr>
            <a:r>
              <a:rPr lang="en-US" sz="1600" dirty="0"/>
              <a:t>Guarantee’s the investor on the loan against loss…does not repair the property. </a:t>
            </a:r>
          </a:p>
          <a:p>
            <a:pPr marL="457200" indent="-457200">
              <a:buFont typeface="Arial" panose="020B0604020202020204" pitchFamily="34" charset="0"/>
              <a:buChar char="•"/>
            </a:pPr>
            <a:r>
              <a:rPr lang="en-US" sz="1600" dirty="0"/>
              <a:t>Private Mortgage Insurance insures conventional loans and jumbo loans</a:t>
            </a:r>
          </a:p>
          <a:p>
            <a:pPr marL="457200" indent="-457200">
              <a:buFont typeface="Arial" panose="020B0604020202020204" pitchFamily="34" charset="0"/>
              <a:buChar char="•"/>
            </a:pPr>
            <a:r>
              <a:rPr lang="en-US" sz="1600" dirty="0"/>
              <a:t>Mortgage Insurance Premiums insure FHA loans</a:t>
            </a:r>
          </a:p>
          <a:p>
            <a:pPr marL="457200" indent="-457200">
              <a:buFont typeface="Arial" panose="020B0604020202020204" pitchFamily="34" charset="0"/>
              <a:buChar char="•"/>
            </a:pPr>
            <a:r>
              <a:rPr lang="en-US" sz="1600" dirty="0"/>
              <a:t>VA utilizes a VA Funding Fee to guaranty their loans</a:t>
            </a:r>
          </a:p>
        </p:txBody>
      </p:sp>
      <p:sp>
        <p:nvSpPr>
          <p:cNvPr id="6" name="Slide Number Placeholder 5">
            <a:extLst>
              <a:ext uri="{FF2B5EF4-FFF2-40B4-BE49-F238E27FC236}">
                <a16:creationId xmlns:a16="http://schemas.microsoft.com/office/drawing/2014/main" id="{E888454E-77BA-4A9D-9D3B-592216990E33}"/>
              </a:ext>
            </a:extLst>
          </p:cNvPr>
          <p:cNvSpPr>
            <a:spLocks noGrp="1"/>
          </p:cNvSpPr>
          <p:nvPr>
            <p:ph type="sldNum" sz="quarter" idx="4"/>
          </p:nvPr>
        </p:nvSpPr>
        <p:spPr/>
        <p:txBody>
          <a:bodyPr/>
          <a:lstStyle/>
          <a:p>
            <a:fld id="{4997E989-D798-4C62-8E93-3D2D613C2488}" type="slidenum">
              <a:rPr lang="en-US" smtClean="0"/>
              <a:pPr/>
              <a:t>13</a:t>
            </a:fld>
            <a:endParaRPr lang="en-US"/>
          </a:p>
        </p:txBody>
      </p:sp>
      <p:pic>
        <p:nvPicPr>
          <p:cNvPr id="29" name="Picture Placeholder 28" descr="A large body of water in front of a house&#10;&#10;Description generated with very high confidence">
            <a:extLst>
              <a:ext uri="{FF2B5EF4-FFF2-40B4-BE49-F238E27FC236}">
                <a16:creationId xmlns:a16="http://schemas.microsoft.com/office/drawing/2014/main" id="{EBB1B43B-11EC-4F84-A042-79E683C76EF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0257" b="10257"/>
          <a:stretch>
            <a:fillRect/>
          </a:stretch>
        </p:blipFill>
        <p:spPr>
          <a:xfrm>
            <a:off x="0" y="0"/>
            <a:ext cx="12192000" cy="2974848"/>
          </a:xfrm>
        </p:spPr>
      </p:pic>
      <p:sp>
        <p:nvSpPr>
          <p:cNvPr id="30" name="Text Placeholder 2">
            <a:extLst>
              <a:ext uri="{FF2B5EF4-FFF2-40B4-BE49-F238E27FC236}">
                <a16:creationId xmlns:a16="http://schemas.microsoft.com/office/drawing/2014/main" id="{214C911D-CAF8-4CFF-B164-F3E1706EA970}"/>
              </a:ext>
            </a:extLst>
          </p:cNvPr>
          <p:cNvSpPr txBox="1">
            <a:spLocks/>
          </p:cNvSpPr>
          <p:nvPr/>
        </p:nvSpPr>
        <p:spPr>
          <a:xfrm>
            <a:off x="404070" y="224698"/>
            <a:ext cx="2683079" cy="63543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961"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765"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568"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372"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372"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Make sense out of Mortgage Insurance</a:t>
            </a:r>
          </a:p>
        </p:txBody>
      </p:sp>
      <p:sp>
        <p:nvSpPr>
          <p:cNvPr id="34" name="TextBox 33">
            <a:extLst>
              <a:ext uri="{FF2B5EF4-FFF2-40B4-BE49-F238E27FC236}">
                <a16:creationId xmlns:a16="http://schemas.microsoft.com/office/drawing/2014/main" id="{6B5B2ADE-CF67-4FC1-9B78-72CAE4DB904A}"/>
              </a:ext>
            </a:extLst>
          </p:cNvPr>
          <p:cNvSpPr txBox="1"/>
          <p:nvPr/>
        </p:nvSpPr>
        <p:spPr>
          <a:xfrm>
            <a:off x="8372213" y="3652939"/>
            <a:ext cx="3632433" cy="2585323"/>
          </a:xfrm>
          <a:prstGeom prst="rect">
            <a:avLst/>
          </a:prstGeom>
          <a:noFill/>
        </p:spPr>
        <p:txBody>
          <a:bodyPr wrap="square" rtlCol="0">
            <a:spAutoFit/>
          </a:bodyPr>
          <a:lstStyle/>
          <a:p>
            <a:pPr algn="ctr"/>
            <a:r>
              <a:rPr lang="en-US" dirty="0"/>
              <a:t>High credit scores have a low cost of PMI, The higher the LTV the higher the PMI cost. </a:t>
            </a:r>
          </a:p>
          <a:p>
            <a:pPr algn="ctr"/>
            <a:endParaRPr lang="en-US" dirty="0"/>
          </a:p>
          <a:p>
            <a:pPr algn="ctr"/>
            <a:r>
              <a:rPr lang="en-US" dirty="0"/>
              <a:t>MIP does not factor in the credit score.</a:t>
            </a:r>
          </a:p>
          <a:p>
            <a:pPr algn="ctr"/>
            <a:endParaRPr lang="en-US" dirty="0"/>
          </a:p>
          <a:p>
            <a:pPr algn="ctr"/>
            <a:r>
              <a:rPr lang="en-US" dirty="0"/>
              <a:t>VA does not factor in the credit score</a:t>
            </a:r>
          </a:p>
        </p:txBody>
      </p:sp>
    </p:spTree>
    <p:extLst>
      <p:ext uri="{BB962C8B-B14F-4D97-AF65-F5344CB8AC3E}">
        <p14:creationId xmlns:p14="http://schemas.microsoft.com/office/powerpoint/2010/main" val="142571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33343-5FC8-4348-9EB0-DBD772BFB180}"/>
              </a:ext>
            </a:extLst>
          </p:cNvPr>
          <p:cNvSpPr>
            <a:spLocks noGrp="1"/>
          </p:cNvSpPr>
          <p:nvPr>
            <p:ph type="body" sz="quarter" idx="10"/>
          </p:nvPr>
        </p:nvSpPr>
        <p:spPr>
          <a:xfrm>
            <a:off x="1158753" y="3912438"/>
            <a:ext cx="9659064" cy="2348877"/>
          </a:xfrm>
        </p:spPr>
        <p:txBody>
          <a:bodyPr/>
          <a:lstStyle/>
          <a:p>
            <a:r>
              <a:rPr lang="en-US" sz="1600" dirty="0"/>
              <a:t>Initial Documentation Required:</a:t>
            </a:r>
          </a:p>
          <a:p>
            <a:pPr marL="285750" indent="-285750">
              <a:buFont typeface="Arial" panose="020B0604020202020204" pitchFamily="34" charset="0"/>
              <a:buChar char="•"/>
            </a:pPr>
            <a:r>
              <a:rPr lang="en-US" sz="1600" dirty="0"/>
              <a:t>In 2014 the Loan Estimate and the Closing Disclosure replaced the GFE and the HUD1.   </a:t>
            </a:r>
          </a:p>
          <a:p>
            <a:pPr marL="285750" indent="-285750">
              <a:buFont typeface="Arial" panose="020B0604020202020204" pitchFamily="34" charset="0"/>
              <a:buChar char="•"/>
            </a:pPr>
            <a:r>
              <a:rPr lang="en-US" sz="1600" dirty="0"/>
              <a:t>We are required to send a Loan Estimate within 3 days of the client’s application.</a:t>
            </a:r>
          </a:p>
          <a:p>
            <a:pPr marL="285750" indent="-285750">
              <a:buFont typeface="Arial" panose="020B0604020202020204" pitchFamily="34" charset="0"/>
              <a:buChar char="•"/>
            </a:pPr>
            <a:r>
              <a:rPr lang="en-US" sz="1600" dirty="0"/>
              <a:t>We are required to send a Locked Loan Estimate upon locking the clients loan.</a:t>
            </a:r>
          </a:p>
          <a:p>
            <a:pPr marL="285750" indent="-285750">
              <a:buFont typeface="Arial" panose="020B0604020202020204" pitchFamily="34" charset="0"/>
              <a:buChar char="•"/>
            </a:pPr>
            <a:r>
              <a:rPr lang="en-US" sz="1600" dirty="0"/>
              <a:t>We are required to send the appraisal to the client and receive their acknowledgement of receipt.</a:t>
            </a:r>
          </a:p>
          <a:p>
            <a:pPr marL="285750" indent="-285750">
              <a:buFont typeface="Arial" panose="020B0604020202020204" pitchFamily="34" charset="0"/>
              <a:buChar char="•"/>
            </a:pPr>
            <a:r>
              <a:rPr lang="en-US" sz="1600" dirty="0"/>
              <a:t>We are required to send the closing disclosure 3 days prior to closing to be signed by the client.</a:t>
            </a:r>
          </a:p>
        </p:txBody>
      </p:sp>
      <p:sp>
        <p:nvSpPr>
          <p:cNvPr id="3" name="Text Placeholder 2">
            <a:extLst>
              <a:ext uri="{FF2B5EF4-FFF2-40B4-BE49-F238E27FC236}">
                <a16:creationId xmlns:a16="http://schemas.microsoft.com/office/drawing/2014/main" id="{52EBB4B0-55AA-4C0C-81F2-3BECA65D95A5}"/>
              </a:ext>
            </a:extLst>
          </p:cNvPr>
          <p:cNvSpPr>
            <a:spLocks noGrp="1"/>
          </p:cNvSpPr>
          <p:nvPr>
            <p:ph type="body" sz="quarter" idx="11"/>
          </p:nvPr>
        </p:nvSpPr>
        <p:spPr>
          <a:xfrm>
            <a:off x="3641363" y="3286677"/>
            <a:ext cx="4283978" cy="313932"/>
          </a:xfrm>
        </p:spPr>
        <p:txBody>
          <a:bodyPr/>
          <a:lstStyle/>
          <a:p>
            <a:pPr algn="ctr"/>
            <a:r>
              <a:rPr lang="en-US" sz="1600" dirty="0"/>
              <a:t>Home Loan Manufacturing Steps:</a:t>
            </a:r>
          </a:p>
        </p:txBody>
      </p:sp>
      <p:sp>
        <p:nvSpPr>
          <p:cNvPr id="5" name="Title 4">
            <a:extLst>
              <a:ext uri="{FF2B5EF4-FFF2-40B4-BE49-F238E27FC236}">
                <a16:creationId xmlns:a16="http://schemas.microsoft.com/office/drawing/2014/main" id="{EB0D05B0-E1F4-4AA5-B172-696CA6A12B18}"/>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07B02ED0-833B-49C9-930A-F4C0F65DE0E9}"/>
              </a:ext>
            </a:extLst>
          </p:cNvPr>
          <p:cNvSpPr>
            <a:spLocks noGrp="1"/>
          </p:cNvSpPr>
          <p:nvPr>
            <p:ph type="sldNum" sz="quarter" idx="4"/>
          </p:nvPr>
        </p:nvSpPr>
        <p:spPr/>
        <p:txBody>
          <a:bodyPr/>
          <a:lstStyle/>
          <a:p>
            <a:fld id="{4997E989-D798-4C62-8E93-3D2D613C2488}" type="slidenum">
              <a:rPr lang="en-US" smtClean="0"/>
              <a:pPr/>
              <a:t>14</a:t>
            </a:fld>
            <a:endParaRPr lang="en-US"/>
          </a:p>
        </p:txBody>
      </p:sp>
      <p:pic>
        <p:nvPicPr>
          <p:cNvPr id="28" name="Picture Placeholder 27" descr="A screenshot of a cell phone&#10;&#10;Description generated with very high confidence">
            <a:extLst>
              <a:ext uri="{FF2B5EF4-FFF2-40B4-BE49-F238E27FC236}">
                <a16:creationId xmlns:a16="http://schemas.microsoft.com/office/drawing/2014/main" id="{518274BE-C06A-4C38-AF5D-9090ACC84E1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354" b="1354"/>
          <a:stretch>
            <a:fillRect/>
          </a:stretch>
        </p:blipFill>
        <p:spPr/>
      </p:pic>
    </p:spTree>
    <p:extLst>
      <p:ext uri="{BB962C8B-B14F-4D97-AF65-F5344CB8AC3E}">
        <p14:creationId xmlns:p14="http://schemas.microsoft.com/office/powerpoint/2010/main" val="428323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2965B-9EF0-4498-85EA-F43D92E0E42E}"/>
              </a:ext>
            </a:extLst>
          </p:cNvPr>
          <p:cNvSpPr>
            <a:spLocks noGrp="1"/>
          </p:cNvSpPr>
          <p:nvPr>
            <p:ph type="body" sz="quarter" idx="10"/>
          </p:nvPr>
        </p:nvSpPr>
        <p:spPr>
          <a:xfrm>
            <a:off x="481986" y="3588421"/>
            <a:ext cx="7836103" cy="2412968"/>
          </a:xfrm>
        </p:spPr>
        <p:txBody>
          <a:bodyPr/>
          <a:lstStyle/>
          <a:p>
            <a:r>
              <a:rPr lang="en-US" sz="1600" b="0" dirty="0">
                <a:solidFill>
                  <a:schemeClr val="tx1"/>
                </a:solidFill>
                <a:latin typeface="+mn-lt"/>
              </a:rPr>
              <a:t>Manufacturing the loan means putting a complete file together:</a:t>
            </a:r>
          </a:p>
          <a:p>
            <a:pPr marL="285750" indent="-285750">
              <a:buFont typeface="Arial" panose="020B0604020202020204" pitchFamily="34" charset="0"/>
              <a:buChar char="•"/>
            </a:pPr>
            <a:r>
              <a:rPr lang="en-US" sz="1600" b="0" dirty="0">
                <a:solidFill>
                  <a:schemeClr val="tx1"/>
                </a:solidFill>
              </a:rPr>
              <a:t>Minimum credit score - Maximum Debt to Income</a:t>
            </a:r>
          </a:p>
          <a:p>
            <a:pPr marL="285750" indent="-285750">
              <a:buFont typeface="Arial" panose="020B0604020202020204" pitchFamily="34" charset="0"/>
              <a:buChar char="•"/>
            </a:pPr>
            <a:r>
              <a:rPr lang="en-US" sz="1600" b="0" dirty="0">
                <a:solidFill>
                  <a:schemeClr val="tx1"/>
                </a:solidFill>
              </a:rPr>
              <a:t>Maximum Loan to Value – The loan must by approved by the automated underwriting system</a:t>
            </a:r>
          </a:p>
          <a:p>
            <a:pPr marL="285750" indent="-285750">
              <a:buFont typeface="Arial" panose="020B0604020202020204" pitchFamily="34" charset="0"/>
              <a:buChar char="•"/>
            </a:pPr>
            <a:r>
              <a:rPr lang="en-US" sz="1600" b="0" dirty="0">
                <a:solidFill>
                  <a:schemeClr val="tx1"/>
                </a:solidFill>
              </a:rPr>
              <a:t>Two-year history required for income - </a:t>
            </a:r>
          </a:p>
          <a:p>
            <a:pPr marL="285750" indent="-285750">
              <a:buFont typeface="Arial" panose="020B0604020202020204" pitchFamily="34" charset="0"/>
              <a:buChar char="•"/>
            </a:pPr>
            <a:r>
              <a:rPr lang="en-US" sz="1600" b="0" dirty="0">
                <a:solidFill>
                  <a:schemeClr val="tx1"/>
                </a:solidFill>
              </a:rPr>
              <a:t>60 days of bank statements required - Most recent 30 days of pay stubs</a:t>
            </a:r>
          </a:p>
          <a:p>
            <a:pPr marL="285750" indent="-285750">
              <a:buFont typeface="Arial" panose="020B0604020202020204" pitchFamily="34" charset="0"/>
              <a:buChar char="•"/>
            </a:pPr>
            <a:r>
              <a:rPr lang="en-US" sz="1600" b="0" dirty="0">
                <a:solidFill>
                  <a:schemeClr val="tx1"/>
                </a:solidFill>
              </a:rPr>
              <a:t>Tax Returns for Self Employed borrowers</a:t>
            </a:r>
          </a:p>
        </p:txBody>
      </p:sp>
      <p:sp>
        <p:nvSpPr>
          <p:cNvPr id="6" name="Slide Number Placeholder 5">
            <a:extLst>
              <a:ext uri="{FF2B5EF4-FFF2-40B4-BE49-F238E27FC236}">
                <a16:creationId xmlns:a16="http://schemas.microsoft.com/office/drawing/2014/main" id="{8FE7AE6C-AD5A-4E98-AA66-0A1D88FEC532}"/>
              </a:ext>
            </a:extLst>
          </p:cNvPr>
          <p:cNvSpPr>
            <a:spLocks noGrp="1"/>
          </p:cNvSpPr>
          <p:nvPr>
            <p:ph type="sldNum" sz="quarter" idx="4"/>
          </p:nvPr>
        </p:nvSpPr>
        <p:spPr/>
        <p:txBody>
          <a:bodyPr/>
          <a:lstStyle/>
          <a:p>
            <a:fld id="{4997E989-D798-4C62-8E93-3D2D613C2488}" type="slidenum">
              <a:rPr lang="en-US" smtClean="0"/>
              <a:pPr/>
              <a:t>15</a:t>
            </a:fld>
            <a:endParaRPr lang="en-US"/>
          </a:p>
        </p:txBody>
      </p:sp>
      <p:pic>
        <p:nvPicPr>
          <p:cNvPr id="12" name="Picture Placeholder 11" descr="A person standing in front of a computer&#10;&#10;Description generated with very high confidence">
            <a:extLst>
              <a:ext uri="{FF2B5EF4-FFF2-40B4-BE49-F238E27FC236}">
                <a16:creationId xmlns:a16="http://schemas.microsoft.com/office/drawing/2014/main" id="{20440619-CB44-4F39-8061-4888C836EF5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010" b="4010"/>
          <a:stretch>
            <a:fillRect/>
          </a:stretch>
        </p:blipFill>
        <p:spPr/>
      </p:pic>
      <p:sp>
        <p:nvSpPr>
          <p:cNvPr id="17" name="TextBox 16">
            <a:extLst>
              <a:ext uri="{FF2B5EF4-FFF2-40B4-BE49-F238E27FC236}">
                <a16:creationId xmlns:a16="http://schemas.microsoft.com/office/drawing/2014/main" id="{CE18FCDE-D83B-437F-98B3-B1EB79A453D1}"/>
              </a:ext>
            </a:extLst>
          </p:cNvPr>
          <p:cNvSpPr txBox="1"/>
          <p:nvPr/>
        </p:nvSpPr>
        <p:spPr>
          <a:xfrm>
            <a:off x="8656375" y="3714230"/>
            <a:ext cx="3273922" cy="1477328"/>
          </a:xfrm>
          <a:prstGeom prst="rect">
            <a:avLst/>
          </a:prstGeom>
          <a:noFill/>
        </p:spPr>
        <p:txBody>
          <a:bodyPr wrap="square" rtlCol="0">
            <a:spAutoFit/>
          </a:bodyPr>
          <a:lstStyle/>
          <a:p>
            <a:pPr algn="ctr"/>
            <a:r>
              <a:rPr lang="en-US" i="1" dirty="0"/>
              <a:t>“All of these factors and more go into the loan approval. All situations are different and specific issues will raise other conditions”</a:t>
            </a:r>
            <a:endParaRPr lang="en-US" dirty="0"/>
          </a:p>
        </p:txBody>
      </p:sp>
    </p:spTree>
    <p:extLst>
      <p:ext uri="{BB962C8B-B14F-4D97-AF65-F5344CB8AC3E}">
        <p14:creationId xmlns:p14="http://schemas.microsoft.com/office/powerpoint/2010/main" val="25919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381DE-72F7-4BDC-AA6F-FD10F20ECE47}"/>
              </a:ext>
            </a:extLst>
          </p:cNvPr>
          <p:cNvSpPr>
            <a:spLocks noGrp="1"/>
          </p:cNvSpPr>
          <p:nvPr>
            <p:ph type="body" sz="quarter" idx="10"/>
          </p:nvPr>
        </p:nvSpPr>
        <p:spPr>
          <a:xfrm>
            <a:off x="484674" y="3497341"/>
            <a:ext cx="9296889" cy="2566857"/>
          </a:xfrm>
        </p:spPr>
        <p:txBody>
          <a:bodyPr/>
          <a:lstStyle/>
          <a:p>
            <a:r>
              <a:rPr lang="en-US" sz="1600" b="0" dirty="0">
                <a:solidFill>
                  <a:schemeClr val="tx1"/>
                </a:solidFill>
                <a:latin typeface="+mn-lt"/>
              </a:rPr>
              <a:t>Underwriting Process Overview:</a:t>
            </a:r>
          </a:p>
          <a:p>
            <a:pPr marL="285750" indent="-285750">
              <a:buFont typeface="Arial" panose="020B0604020202020204" pitchFamily="34" charset="0"/>
              <a:buChar char="•"/>
            </a:pPr>
            <a:r>
              <a:rPr lang="en-US" sz="1600" b="0" dirty="0">
                <a:solidFill>
                  <a:schemeClr val="tx1"/>
                </a:solidFill>
              </a:rPr>
              <a:t>Typical turn times are 48 hours for an initial review and 24 hours for the resubmission of conditions. </a:t>
            </a:r>
          </a:p>
          <a:p>
            <a:pPr marL="285750" indent="-285750">
              <a:buFont typeface="Arial" panose="020B0604020202020204" pitchFamily="34" charset="0"/>
              <a:buChar char="•"/>
            </a:pPr>
            <a:r>
              <a:rPr lang="en-US" sz="1600" b="0" dirty="0">
                <a:solidFill>
                  <a:schemeClr val="tx1"/>
                </a:solidFill>
              </a:rPr>
              <a:t>Underwriters want a full, complete package to review.  </a:t>
            </a:r>
          </a:p>
          <a:p>
            <a:pPr marL="285750" indent="-285750">
              <a:buFont typeface="Arial" panose="020B0604020202020204" pitchFamily="34" charset="0"/>
              <a:buChar char="•"/>
            </a:pPr>
            <a:r>
              <a:rPr lang="en-US" sz="1600" b="0" dirty="0">
                <a:solidFill>
                  <a:schemeClr val="tx1"/>
                </a:solidFill>
              </a:rPr>
              <a:t>The underwriter’s job is to validate the accuracy of the documentation provided.</a:t>
            </a:r>
          </a:p>
          <a:p>
            <a:pPr marL="285750" indent="-285750">
              <a:buFont typeface="Arial" panose="020B0604020202020204" pitchFamily="34" charset="0"/>
              <a:buChar char="•"/>
            </a:pPr>
            <a:r>
              <a:rPr lang="en-US" sz="1600" b="0" dirty="0">
                <a:solidFill>
                  <a:schemeClr val="tx1"/>
                </a:solidFill>
              </a:rPr>
              <a:t>Mortgage Companies work toward a Final Approval status or a Clear-to-close status with underwriting</a:t>
            </a:r>
          </a:p>
          <a:p>
            <a:pPr marL="285750" indent="-285750">
              <a:buFont typeface="Arial" panose="020B0604020202020204" pitchFamily="34" charset="0"/>
              <a:buChar char="•"/>
            </a:pPr>
            <a:r>
              <a:rPr lang="en-US" sz="1600" b="0" dirty="0">
                <a:solidFill>
                  <a:schemeClr val="tx1"/>
                </a:solidFill>
              </a:rPr>
              <a:t>Underwriters evaluate loans according to a set of guidelines from Fannie Mae, Freddie Mac, FHA, or VA. </a:t>
            </a:r>
          </a:p>
          <a:p>
            <a:pPr marL="285750" indent="-285750">
              <a:buFont typeface="Arial" panose="020B0604020202020204" pitchFamily="34" charset="0"/>
              <a:buChar char="•"/>
            </a:pPr>
            <a:r>
              <a:rPr lang="en-US" sz="1600" b="0" dirty="0">
                <a:solidFill>
                  <a:schemeClr val="tx1"/>
                </a:solidFill>
              </a:rPr>
              <a:t>Each entity/agency has its own set of very specific guidelines that must be followed. Clear-to-close</a:t>
            </a:r>
          </a:p>
        </p:txBody>
      </p:sp>
      <p:pic>
        <p:nvPicPr>
          <p:cNvPr id="8" name="Picture Placeholder 7">
            <a:extLst>
              <a:ext uri="{FF2B5EF4-FFF2-40B4-BE49-F238E27FC236}">
                <a16:creationId xmlns:a16="http://schemas.microsoft.com/office/drawing/2014/main" id="{DB8C8152-7345-4210-803A-D4D26628812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4682" b="24682"/>
          <a:stretch>
            <a:fillRect/>
          </a:stretch>
        </p:blipFill>
        <p:spPr/>
      </p:pic>
      <p:sp>
        <p:nvSpPr>
          <p:cNvPr id="6" name="Slide Number Placeholder 5">
            <a:extLst>
              <a:ext uri="{FF2B5EF4-FFF2-40B4-BE49-F238E27FC236}">
                <a16:creationId xmlns:a16="http://schemas.microsoft.com/office/drawing/2014/main" id="{8D299565-BDAB-49D5-AFB3-63BD4BF3FD0D}"/>
              </a:ext>
            </a:extLst>
          </p:cNvPr>
          <p:cNvSpPr>
            <a:spLocks noGrp="1"/>
          </p:cNvSpPr>
          <p:nvPr>
            <p:ph type="sldNum" sz="quarter" idx="4"/>
          </p:nvPr>
        </p:nvSpPr>
        <p:spPr/>
        <p:txBody>
          <a:bodyPr/>
          <a:lstStyle/>
          <a:p>
            <a:fld id="{4997E989-D798-4C62-8E93-3D2D613C2488}" type="slidenum">
              <a:rPr lang="en-US" smtClean="0"/>
              <a:pPr/>
              <a:t>16</a:t>
            </a:fld>
            <a:endParaRPr lang="en-US"/>
          </a:p>
        </p:txBody>
      </p:sp>
      <p:sp>
        <p:nvSpPr>
          <p:cNvPr id="11" name="TextBox 10">
            <a:extLst>
              <a:ext uri="{FF2B5EF4-FFF2-40B4-BE49-F238E27FC236}">
                <a16:creationId xmlns:a16="http://schemas.microsoft.com/office/drawing/2014/main" id="{9BCA853C-2BAC-4B1F-8E1D-B2D47217504C}"/>
              </a:ext>
            </a:extLst>
          </p:cNvPr>
          <p:cNvSpPr txBox="1"/>
          <p:nvPr/>
        </p:nvSpPr>
        <p:spPr>
          <a:xfrm>
            <a:off x="9781563" y="3722892"/>
            <a:ext cx="2416030" cy="1477328"/>
          </a:xfrm>
          <a:prstGeom prst="rect">
            <a:avLst/>
          </a:prstGeom>
          <a:noFill/>
        </p:spPr>
        <p:txBody>
          <a:bodyPr wrap="square" rtlCol="0">
            <a:spAutoFit/>
          </a:bodyPr>
          <a:lstStyle/>
          <a:p>
            <a:pPr algn="ctr"/>
            <a:r>
              <a:rPr lang="en-US" i="1" dirty="0"/>
              <a:t>“We talk to the underwriter to make sure they fully understand the file and the situation” </a:t>
            </a:r>
          </a:p>
        </p:txBody>
      </p:sp>
    </p:spTree>
    <p:extLst>
      <p:ext uri="{BB962C8B-B14F-4D97-AF65-F5344CB8AC3E}">
        <p14:creationId xmlns:p14="http://schemas.microsoft.com/office/powerpoint/2010/main" val="305708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C34E9-1A74-4554-8846-6900B0E7BE0A}"/>
              </a:ext>
            </a:extLst>
          </p:cNvPr>
          <p:cNvSpPr>
            <a:spLocks noGrp="1"/>
          </p:cNvSpPr>
          <p:nvPr>
            <p:ph type="body" sz="quarter" idx="11"/>
          </p:nvPr>
        </p:nvSpPr>
        <p:spPr>
          <a:xfrm>
            <a:off x="965851" y="3542142"/>
            <a:ext cx="7725865" cy="2788456"/>
          </a:xfrm>
        </p:spPr>
        <p:txBody>
          <a:bodyPr/>
          <a:lstStyle/>
          <a:p>
            <a:r>
              <a:rPr lang="en-US" sz="1600" b="0" dirty="0"/>
              <a:t>Banker vs. Broker:  What’s the difference? </a:t>
            </a:r>
          </a:p>
          <a:p>
            <a:pPr marL="285750" indent="-285750">
              <a:buFont typeface="Arial" panose="020B0604020202020204" pitchFamily="34" charset="0"/>
              <a:buChar char="•"/>
            </a:pPr>
            <a:r>
              <a:rPr lang="en-US" sz="1600" b="0" dirty="0">
                <a:latin typeface="+mj-lt"/>
              </a:rPr>
              <a:t>The Banker prepares the loan estimate and closing disclosure, the broker does not. </a:t>
            </a:r>
          </a:p>
          <a:p>
            <a:pPr marL="285750" indent="-285750">
              <a:buFont typeface="Arial" panose="020B0604020202020204" pitchFamily="34" charset="0"/>
              <a:buChar char="•"/>
            </a:pPr>
            <a:r>
              <a:rPr lang="en-US" sz="1600" b="0" dirty="0">
                <a:latin typeface="+mj-lt"/>
              </a:rPr>
              <a:t>The Banker orders the appraisal from their own system, the broker does not. </a:t>
            </a:r>
          </a:p>
          <a:p>
            <a:pPr marL="285750" indent="-285750">
              <a:buFont typeface="Arial" panose="020B0604020202020204" pitchFamily="34" charset="0"/>
              <a:buChar char="•"/>
            </a:pPr>
            <a:r>
              <a:rPr lang="en-US" sz="1600" b="0" dirty="0">
                <a:latin typeface="+mj-lt"/>
              </a:rPr>
              <a:t>The Banker funds their own loans, the broker does not.</a:t>
            </a:r>
          </a:p>
          <a:p>
            <a:pPr marL="285750" indent="-285750">
              <a:buFont typeface="Arial" panose="020B0604020202020204" pitchFamily="34" charset="0"/>
              <a:buChar char="•"/>
            </a:pPr>
            <a:r>
              <a:rPr lang="en-US" sz="1600" b="0" dirty="0">
                <a:latin typeface="+mj-lt"/>
              </a:rPr>
              <a:t>The Banker is responsible for preparing the closing documents, the broker is not. </a:t>
            </a:r>
          </a:p>
          <a:p>
            <a:pPr marL="285750" indent="-285750">
              <a:spcAft>
                <a:spcPts val="1200"/>
              </a:spcAft>
              <a:buFont typeface="Arial" panose="020B0604020202020204" pitchFamily="34" charset="0"/>
              <a:buChar char="•"/>
            </a:pPr>
            <a:r>
              <a:rPr lang="en-US" sz="1600" b="0" dirty="0">
                <a:latin typeface="+mj-lt"/>
              </a:rPr>
              <a:t>The Banker closes the loan in their own name, the broker does not. </a:t>
            </a:r>
          </a:p>
          <a:p>
            <a:pPr marL="285750" indent="-285750">
              <a:buFont typeface="Arial" panose="020B0604020202020204" pitchFamily="34" charset="0"/>
              <a:buChar char="•"/>
            </a:pPr>
            <a:r>
              <a:rPr lang="en-US" sz="1600" b="0" dirty="0">
                <a:latin typeface="+mj-lt"/>
              </a:rPr>
              <a:t>Summary: A banker controls the full transaction while a broker uses the services of a lender to underwrite, close, and fund a transaction. </a:t>
            </a:r>
          </a:p>
        </p:txBody>
      </p:sp>
      <p:pic>
        <p:nvPicPr>
          <p:cNvPr id="8" name="Picture Placeholder 7" descr="An empty pool&#10;&#10;Description generated with high confidence">
            <a:extLst>
              <a:ext uri="{FF2B5EF4-FFF2-40B4-BE49-F238E27FC236}">
                <a16:creationId xmlns:a16="http://schemas.microsoft.com/office/drawing/2014/main" id="{5956B94C-ADB8-4918-BE1D-C3992ABBA80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1455" b="11455"/>
          <a:stretch>
            <a:fillRect/>
          </a:stretch>
        </p:blipFill>
        <p:spPr/>
      </p:pic>
      <p:sp>
        <p:nvSpPr>
          <p:cNvPr id="6" name="Slide Number Placeholder 5">
            <a:extLst>
              <a:ext uri="{FF2B5EF4-FFF2-40B4-BE49-F238E27FC236}">
                <a16:creationId xmlns:a16="http://schemas.microsoft.com/office/drawing/2014/main" id="{394A7EC8-08E1-4027-AD66-168B323A6B50}"/>
              </a:ext>
            </a:extLst>
          </p:cNvPr>
          <p:cNvSpPr>
            <a:spLocks noGrp="1"/>
          </p:cNvSpPr>
          <p:nvPr>
            <p:ph type="sldNum" sz="quarter" idx="4"/>
          </p:nvPr>
        </p:nvSpPr>
        <p:spPr/>
        <p:txBody>
          <a:bodyPr/>
          <a:lstStyle/>
          <a:p>
            <a:fld id="{4997E989-D798-4C62-8E93-3D2D613C2488}" type="slidenum">
              <a:rPr lang="en-US" smtClean="0"/>
              <a:pPr/>
              <a:t>17</a:t>
            </a:fld>
            <a:endParaRPr lang="en-US"/>
          </a:p>
        </p:txBody>
      </p:sp>
    </p:spTree>
    <p:extLst>
      <p:ext uri="{BB962C8B-B14F-4D97-AF65-F5344CB8AC3E}">
        <p14:creationId xmlns:p14="http://schemas.microsoft.com/office/powerpoint/2010/main" val="1578336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58793-7AFE-449A-8895-8323B9851F83}"/>
              </a:ext>
            </a:extLst>
          </p:cNvPr>
          <p:cNvSpPr>
            <a:spLocks noGrp="1"/>
          </p:cNvSpPr>
          <p:nvPr>
            <p:ph type="body" sz="quarter" idx="10"/>
          </p:nvPr>
        </p:nvSpPr>
        <p:spPr>
          <a:xfrm>
            <a:off x="377058" y="174941"/>
            <a:ext cx="3133058" cy="369332"/>
          </a:xfrm>
        </p:spPr>
        <p:txBody>
          <a:bodyPr/>
          <a:lstStyle/>
          <a:p>
            <a:r>
              <a:rPr lang="en-US" sz="2000" dirty="0"/>
              <a:t>Expected Loan Timeline </a:t>
            </a:r>
          </a:p>
        </p:txBody>
      </p:sp>
      <p:sp>
        <p:nvSpPr>
          <p:cNvPr id="3" name="Text Placeholder 2">
            <a:extLst>
              <a:ext uri="{FF2B5EF4-FFF2-40B4-BE49-F238E27FC236}">
                <a16:creationId xmlns:a16="http://schemas.microsoft.com/office/drawing/2014/main" id="{6B3C34E9-1A74-4554-8846-6900B0E7BE0A}"/>
              </a:ext>
            </a:extLst>
          </p:cNvPr>
          <p:cNvSpPr>
            <a:spLocks noGrp="1"/>
          </p:cNvSpPr>
          <p:nvPr>
            <p:ph type="body" sz="quarter" idx="11"/>
          </p:nvPr>
        </p:nvSpPr>
        <p:spPr>
          <a:xfrm>
            <a:off x="975683" y="3193468"/>
            <a:ext cx="5670923" cy="3431709"/>
          </a:xfrm>
        </p:spPr>
        <p:txBody>
          <a:bodyPr/>
          <a:lstStyle/>
          <a:p>
            <a:r>
              <a:rPr lang="en-US" sz="1200" b="0" dirty="0"/>
              <a:t>How fast can we close?</a:t>
            </a:r>
            <a:r>
              <a:rPr lang="en-US" sz="1200" b="0" dirty="0">
                <a:latin typeface="+mj-lt"/>
              </a:rPr>
              <a:t>:</a:t>
            </a:r>
          </a:p>
          <a:p>
            <a:r>
              <a:rPr lang="en-US" sz="1000" b="0" dirty="0">
                <a:latin typeface="+mj-lt"/>
              </a:rPr>
              <a:t>Day 1: Application &amp; Conditional Approval &amp; Receive the Receipted Contract to start the clock, We need to issue preliminary disclosures before we can order the appraisal.</a:t>
            </a:r>
          </a:p>
          <a:p>
            <a:r>
              <a:rPr lang="en-US" sz="1000" b="0" dirty="0">
                <a:latin typeface="+mj-lt"/>
              </a:rPr>
              <a:t>Day 2:  Order the appraisal and Open Title with Title Company</a:t>
            </a:r>
          </a:p>
          <a:p>
            <a:r>
              <a:rPr lang="en-US" sz="1000" b="0" dirty="0">
                <a:latin typeface="+mj-lt"/>
              </a:rPr>
              <a:t>Day 3:  Receive all borrower documents</a:t>
            </a:r>
          </a:p>
          <a:p>
            <a:r>
              <a:rPr lang="en-US" sz="1000" b="0" dirty="0">
                <a:latin typeface="+mj-lt"/>
              </a:rPr>
              <a:t>Day 4:  Submit to underwriting (two days in underwriting)</a:t>
            </a:r>
          </a:p>
          <a:p>
            <a:r>
              <a:rPr lang="en-US" sz="1000" b="0" dirty="0">
                <a:latin typeface="+mj-lt"/>
              </a:rPr>
              <a:t>Day 6:  Receive Approval from underwriting</a:t>
            </a:r>
          </a:p>
          <a:p>
            <a:r>
              <a:rPr lang="en-US" sz="1000" b="0" dirty="0">
                <a:latin typeface="+mj-lt"/>
              </a:rPr>
              <a:t>Day 7:  Ask for other conditions</a:t>
            </a:r>
          </a:p>
          <a:p>
            <a:r>
              <a:rPr lang="en-US" sz="1000" b="0" dirty="0">
                <a:latin typeface="+mj-lt"/>
              </a:rPr>
              <a:t>Day 8:  Appraisal Complete</a:t>
            </a:r>
          </a:p>
          <a:p>
            <a:r>
              <a:rPr lang="en-US" sz="1000" b="0" dirty="0">
                <a:latin typeface="+mj-lt"/>
              </a:rPr>
              <a:t>Day 9:  Submit the appraisal back to the underwriter.</a:t>
            </a:r>
          </a:p>
          <a:p>
            <a:r>
              <a:rPr lang="en-US" sz="1000" b="0" dirty="0">
                <a:latin typeface="+mj-lt"/>
              </a:rPr>
              <a:t>Day 10:  Clear to Close </a:t>
            </a:r>
          </a:p>
          <a:p>
            <a:r>
              <a:rPr lang="en-US" sz="1000" b="0" dirty="0">
                <a:latin typeface="+mj-lt"/>
              </a:rPr>
              <a:t>Day 11:  Prepare Closing Disclosure</a:t>
            </a:r>
          </a:p>
          <a:p>
            <a:r>
              <a:rPr lang="en-US" sz="1000" b="0" dirty="0">
                <a:latin typeface="+mj-lt"/>
              </a:rPr>
              <a:t>Day 14:  Loan Closing</a:t>
            </a:r>
          </a:p>
        </p:txBody>
      </p:sp>
      <p:sp>
        <p:nvSpPr>
          <p:cNvPr id="6" name="Slide Number Placeholder 5">
            <a:extLst>
              <a:ext uri="{FF2B5EF4-FFF2-40B4-BE49-F238E27FC236}">
                <a16:creationId xmlns:a16="http://schemas.microsoft.com/office/drawing/2014/main" id="{394A7EC8-08E1-4027-AD66-168B323A6B50}"/>
              </a:ext>
            </a:extLst>
          </p:cNvPr>
          <p:cNvSpPr>
            <a:spLocks noGrp="1"/>
          </p:cNvSpPr>
          <p:nvPr>
            <p:ph type="sldNum" sz="quarter" idx="4"/>
          </p:nvPr>
        </p:nvSpPr>
        <p:spPr/>
        <p:txBody>
          <a:bodyPr/>
          <a:lstStyle/>
          <a:p>
            <a:fld id="{4997E989-D798-4C62-8E93-3D2D613C2488}" type="slidenum">
              <a:rPr lang="en-US" smtClean="0"/>
              <a:pPr/>
              <a:t>18</a:t>
            </a:fld>
            <a:endParaRPr lang="en-US"/>
          </a:p>
        </p:txBody>
      </p:sp>
      <p:pic>
        <p:nvPicPr>
          <p:cNvPr id="9" name="Picture Placeholder 8" descr="A black and red toy car on the road&#10;&#10;Description generated with very high confidence">
            <a:extLst>
              <a:ext uri="{FF2B5EF4-FFF2-40B4-BE49-F238E27FC236}">
                <a16:creationId xmlns:a16="http://schemas.microsoft.com/office/drawing/2014/main" id="{D5C12BD4-B5F0-47D7-83DB-66785C1976B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9385" b="29385"/>
          <a:stretch>
            <a:fillRect/>
          </a:stretch>
        </p:blipFill>
        <p:spPr/>
      </p:pic>
      <p:sp>
        <p:nvSpPr>
          <p:cNvPr id="10" name="TextBox 9">
            <a:extLst>
              <a:ext uri="{FF2B5EF4-FFF2-40B4-BE49-F238E27FC236}">
                <a16:creationId xmlns:a16="http://schemas.microsoft.com/office/drawing/2014/main" id="{B20BA9F3-8743-45C0-B83C-1830550DBE11}"/>
              </a:ext>
            </a:extLst>
          </p:cNvPr>
          <p:cNvSpPr txBox="1"/>
          <p:nvPr/>
        </p:nvSpPr>
        <p:spPr>
          <a:xfrm>
            <a:off x="226142" y="163069"/>
            <a:ext cx="3706761" cy="461665"/>
          </a:xfrm>
          <a:prstGeom prst="rect">
            <a:avLst/>
          </a:prstGeom>
          <a:noFill/>
        </p:spPr>
        <p:txBody>
          <a:bodyPr wrap="square" rtlCol="0">
            <a:spAutoFit/>
          </a:bodyPr>
          <a:lstStyle/>
          <a:p>
            <a:r>
              <a:rPr lang="en-US" sz="2400" dirty="0"/>
              <a:t>How fast can we close?</a:t>
            </a:r>
          </a:p>
        </p:txBody>
      </p:sp>
      <p:sp>
        <p:nvSpPr>
          <p:cNvPr id="11" name="Rectangle 10">
            <a:extLst>
              <a:ext uri="{FF2B5EF4-FFF2-40B4-BE49-F238E27FC236}">
                <a16:creationId xmlns:a16="http://schemas.microsoft.com/office/drawing/2014/main" id="{798F720F-D44F-4242-8B3D-774C1556CDF9}"/>
              </a:ext>
            </a:extLst>
          </p:cNvPr>
          <p:cNvSpPr/>
          <p:nvPr/>
        </p:nvSpPr>
        <p:spPr>
          <a:xfrm>
            <a:off x="7993626" y="3154997"/>
            <a:ext cx="3510116" cy="1754326"/>
          </a:xfrm>
          <a:prstGeom prst="rect">
            <a:avLst/>
          </a:prstGeom>
        </p:spPr>
        <p:txBody>
          <a:bodyPr wrap="square">
            <a:spAutoFit/>
          </a:bodyPr>
          <a:lstStyle/>
          <a:p>
            <a:pPr algn="ctr"/>
            <a:r>
              <a:rPr lang="en-US" dirty="0">
                <a:latin typeface="+mj-lt"/>
              </a:rPr>
              <a:t>Red Diamond Closed a Conventional Purchase 12 days after the contract was receipted.  August 8 – August 24. We had all borrower documents, just needed the appraisal.  </a:t>
            </a:r>
          </a:p>
        </p:txBody>
      </p:sp>
      <p:sp>
        <p:nvSpPr>
          <p:cNvPr id="4" name="TextBox 3">
            <a:extLst>
              <a:ext uri="{FF2B5EF4-FFF2-40B4-BE49-F238E27FC236}">
                <a16:creationId xmlns:a16="http://schemas.microsoft.com/office/drawing/2014/main" id="{C39632D3-B10A-4F9D-AD1B-D8D4E3A09420}"/>
              </a:ext>
            </a:extLst>
          </p:cNvPr>
          <p:cNvSpPr txBox="1"/>
          <p:nvPr/>
        </p:nvSpPr>
        <p:spPr>
          <a:xfrm>
            <a:off x="7993626" y="5284608"/>
            <a:ext cx="3398193" cy="1200329"/>
          </a:xfrm>
          <a:prstGeom prst="rect">
            <a:avLst/>
          </a:prstGeom>
          <a:noFill/>
        </p:spPr>
        <p:txBody>
          <a:bodyPr wrap="square" rtlCol="0">
            <a:spAutoFit/>
          </a:bodyPr>
          <a:lstStyle/>
          <a:p>
            <a:pPr algn="ctr"/>
            <a:r>
              <a:rPr lang="en-US" dirty="0"/>
              <a:t>“This timeline depends upon the client and their ability to move quickly and provide the documents that we need”</a:t>
            </a:r>
          </a:p>
        </p:txBody>
      </p:sp>
    </p:spTree>
    <p:extLst>
      <p:ext uri="{BB962C8B-B14F-4D97-AF65-F5344CB8AC3E}">
        <p14:creationId xmlns:p14="http://schemas.microsoft.com/office/powerpoint/2010/main" val="291443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59159D-69A6-4B39-9209-27AAE30B14E3}"/>
              </a:ext>
            </a:extLst>
          </p:cNvPr>
          <p:cNvSpPr>
            <a:spLocks noGrp="1"/>
          </p:cNvSpPr>
          <p:nvPr>
            <p:ph type="body" sz="quarter" idx="10"/>
          </p:nvPr>
        </p:nvSpPr>
        <p:spPr>
          <a:xfrm>
            <a:off x="407774" y="3793525"/>
            <a:ext cx="6986616" cy="2191369"/>
          </a:xfrm>
        </p:spPr>
        <p:txBody>
          <a:bodyPr/>
          <a:lstStyle/>
          <a:p>
            <a:r>
              <a:rPr lang="en-US" sz="1600" b="0" dirty="0">
                <a:solidFill>
                  <a:schemeClr val="tx1"/>
                </a:solidFill>
                <a:latin typeface="+mn-lt"/>
              </a:rPr>
              <a:t>The Secondary Market for Mortgages:</a:t>
            </a:r>
          </a:p>
          <a:p>
            <a:pPr marL="285750" indent="-285750">
              <a:buFont typeface="Arial" panose="020B0604020202020204" pitchFamily="34" charset="0"/>
              <a:buChar char="•"/>
            </a:pPr>
            <a:r>
              <a:rPr lang="en-US" sz="1600" b="0" dirty="0">
                <a:solidFill>
                  <a:schemeClr val="tx1"/>
                </a:solidFill>
              </a:rPr>
              <a:t>What is the secondary market? </a:t>
            </a:r>
          </a:p>
          <a:p>
            <a:pPr marL="285750" indent="-285750">
              <a:buFont typeface="Arial" panose="020B0604020202020204" pitchFamily="34" charset="0"/>
              <a:buChar char="•"/>
            </a:pPr>
            <a:r>
              <a:rPr lang="en-US" sz="1600" b="0" dirty="0">
                <a:solidFill>
                  <a:schemeClr val="tx1"/>
                </a:solidFill>
              </a:rPr>
              <a:t>Who funds the mortgage market? </a:t>
            </a:r>
          </a:p>
          <a:p>
            <a:pPr marL="285750" indent="-285750">
              <a:buFont typeface="Arial" panose="020B0604020202020204" pitchFamily="34" charset="0"/>
              <a:buChar char="•"/>
            </a:pPr>
            <a:r>
              <a:rPr lang="en-US" sz="1600" b="0" dirty="0">
                <a:solidFill>
                  <a:schemeClr val="tx1"/>
                </a:solidFill>
              </a:rPr>
              <a:t>Who buys Fannie Mae, Freddie Mac, FHA/VA loans?</a:t>
            </a:r>
          </a:p>
          <a:p>
            <a:pPr marL="285750" indent="-285750">
              <a:buFont typeface="Arial" panose="020B0604020202020204" pitchFamily="34" charset="0"/>
              <a:buChar char="•"/>
            </a:pPr>
            <a:r>
              <a:rPr lang="en-US" sz="1600" b="0" dirty="0">
                <a:solidFill>
                  <a:schemeClr val="tx1"/>
                </a:solidFill>
              </a:rPr>
              <a:t>How are they sold?</a:t>
            </a:r>
          </a:p>
          <a:p>
            <a:pPr marL="285750" indent="-285750">
              <a:buFont typeface="Arial" panose="020B0604020202020204" pitchFamily="34" charset="0"/>
              <a:buChar char="•"/>
            </a:pPr>
            <a:r>
              <a:rPr lang="en-US" sz="1600" b="0" dirty="0">
                <a:solidFill>
                  <a:schemeClr val="tx1"/>
                </a:solidFill>
              </a:rPr>
              <a:t>Who does Wall Street sell the mortgage banked securities to? </a:t>
            </a:r>
            <a:endParaRPr lang="en-US" sz="1600" dirty="0"/>
          </a:p>
        </p:txBody>
      </p:sp>
      <p:sp>
        <p:nvSpPr>
          <p:cNvPr id="6" name="Slide Number Placeholder 5">
            <a:extLst>
              <a:ext uri="{FF2B5EF4-FFF2-40B4-BE49-F238E27FC236}">
                <a16:creationId xmlns:a16="http://schemas.microsoft.com/office/drawing/2014/main" id="{9E4602B3-B92F-409A-841A-E146A638F0BE}"/>
              </a:ext>
            </a:extLst>
          </p:cNvPr>
          <p:cNvSpPr>
            <a:spLocks noGrp="1"/>
          </p:cNvSpPr>
          <p:nvPr>
            <p:ph type="sldNum" sz="quarter" idx="4"/>
          </p:nvPr>
        </p:nvSpPr>
        <p:spPr/>
        <p:txBody>
          <a:bodyPr/>
          <a:lstStyle/>
          <a:p>
            <a:fld id="{4997E989-D798-4C62-8E93-3D2D613C2488}" type="slidenum">
              <a:rPr lang="en-US" smtClean="0"/>
              <a:pPr/>
              <a:t>19</a:t>
            </a:fld>
            <a:endParaRPr lang="en-US"/>
          </a:p>
        </p:txBody>
      </p:sp>
      <p:pic>
        <p:nvPicPr>
          <p:cNvPr id="9" name="Picture Placeholder 8" descr="A person sitting at a table&#10;&#10;Description generated with very high confidence">
            <a:extLst>
              <a:ext uri="{FF2B5EF4-FFF2-40B4-BE49-F238E27FC236}">
                <a16:creationId xmlns:a16="http://schemas.microsoft.com/office/drawing/2014/main" id="{82543A94-B0A3-4E48-9228-45AFDFE436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1667" b="31667"/>
          <a:stretch>
            <a:fillRect/>
          </a:stretch>
        </p:blipFill>
        <p:spPr/>
      </p:pic>
      <p:sp>
        <p:nvSpPr>
          <p:cNvPr id="3" name="TextBox 2">
            <a:extLst>
              <a:ext uri="{FF2B5EF4-FFF2-40B4-BE49-F238E27FC236}">
                <a16:creationId xmlns:a16="http://schemas.microsoft.com/office/drawing/2014/main" id="{6330A52A-BF3C-4ED1-85E7-23D0EE568E0B}"/>
              </a:ext>
            </a:extLst>
          </p:cNvPr>
          <p:cNvSpPr txBox="1"/>
          <p:nvPr/>
        </p:nvSpPr>
        <p:spPr>
          <a:xfrm>
            <a:off x="8780206" y="4090219"/>
            <a:ext cx="3008671" cy="923330"/>
          </a:xfrm>
          <a:prstGeom prst="rect">
            <a:avLst/>
          </a:prstGeom>
          <a:noFill/>
        </p:spPr>
        <p:txBody>
          <a:bodyPr wrap="square" rtlCol="0">
            <a:spAutoFit/>
          </a:bodyPr>
          <a:lstStyle/>
          <a:p>
            <a:pPr algn="ctr"/>
            <a:r>
              <a:rPr lang="en-US" dirty="0">
                <a:latin typeface="+mj-lt"/>
              </a:rPr>
              <a:t>“The mortgage market is loaded with participants from Main Street to Wall Street”</a:t>
            </a:r>
          </a:p>
        </p:txBody>
      </p:sp>
    </p:spTree>
    <p:extLst>
      <p:ext uri="{BB962C8B-B14F-4D97-AF65-F5344CB8AC3E}">
        <p14:creationId xmlns:p14="http://schemas.microsoft.com/office/powerpoint/2010/main" val="210866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325DF-827E-46F5-92E5-B04578E7853F}"/>
              </a:ext>
            </a:extLst>
          </p:cNvPr>
          <p:cNvSpPr>
            <a:spLocks noGrp="1"/>
          </p:cNvSpPr>
          <p:nvPr>
            <p:ph type="title"/>
          </p:nvPr>
        </p:nvSpPr>
        <p:spPr/>
        <p:txBody>
          <a:bodyPr/>
          <a:lstStyle/>
          <a:p>
            <a:endParaRPr lang="en-US" dirty="0"/>
          </a:p>
        </p:txBody>
      </p:sp>
      <p:sp>
        <p:nvSpPr>
          <p:cNvPr id="6" name="Slide Number Placeholder 5">
            <a:extLst>
              <a:ext uri="{FF2B5EF4-FFF2-40B4-BE49-F238E27FC236}">
                <a16:creationId xmlns:a16="http://schemas.microsoft.com/office/drawing/2014/main" id="{43B034C6-64DA-469B-BFA5-D281BE72A476}"/>
              </a:ext>
            </a:extLst>
          </p:cNvPr>
          <p:cNvSpPr>
            <a:spLocks noGrp="1"/>
          </p:cNvSpPr>
          <p:nvPr>
            <p:ph type="sldNum" sz="quarter" idx="4"/>
          </p:nvPr>
        </p:nvSpPr>
        <p:spPr/>
        <p:txBody>
          <a:bodyPr/>
          <a:lstStyle/>
          <a:p>
            <a:fld id="{4997E989-D798-4C62-8E93-3D2D613C2488}" type="slidenum">
              <a:rPr lang="en-US" smtClean="0"/>
              <a:pPr/>
              <a:t>2</a:t>
            </a:fld>
            <a:endParaRPr lang="en-US"/>
          </a:p>
        </p:txBody>
      </p:sp>
      <p:pic>
        <p:nvPicPr>
          <p:cNvPr id="7" name="Picture 6">
            <a:extLst>
              <a:ext uri="{FF2B5EF4-FFF2-40B4-BE49-F238E27FC236}">
                <a16:creationId xmlns:a16="http://schemas.microsoft.com/office/drawing/2014/main" id="{AA2389BB-0C90-421A-99D1-D0065094804D}"/>
              </a:ext>
            </a:extLst>
          </p:cNvPr>
          <p:cNvPicPr>
            <a:picLocks noChangeAspect="1"/>
          </p:cNvPicPr>
          <p:nvPr/>
        </p:nvPicPr>
        <p:blipFill>
          <a:blip r:embed="rId3"/>
          <a:stretch>
            <a:fillRect/>
          </a:stretch>
        </p:blipFill>
        <p:spPr>
          <a:xfrm>
            <a:off x="5017996" y="5189272"/>
            <a:ext cx="2156007" cy="1249628"/>
          </a:xfrm>
          <a:prstGeom prst="rect">
            <a:avLst/>
          </a:prstGeom>
        </p:spPr>
      </p:pic>
      <p:sp>
        <p:nvSpPr>
          <p:cNvPr id="22" name="TextBox 21">
            <a:extLst>
              <a:ext uri="{FF2B5EF4-FFF2-40B4-BE49-F238E27FC236}">
                <a16:creationId xmlns:a16="http://schemas.microsoft.com/office/drawing/2014/main" id="{E253970C-3E12-410A-A32E-A7BD6793C108}"/>
              </a:ext>
            </a:extLst>
          </p:cNvPr>
          <p:cNvSpPr txBox="1"/>
          <p:nvPr/>
        </p:nvSpPr>
        <p:spPr>
          <a:xfrm>
            <a:off x="1824158" y="3163115"/>
            <a:ext cx="8159578" cy="461665"/>
          </a:xfrm>
          <a:prstGeom prst="rect">
            <a:avLst/>
          </a:prstGeom>
          <a:noFill/>
        </p:spPr>
        <p:txBody>
          <a:bodyPr wrap="square" rtlCol="0">
            <a:spAutoFit/>
          </a:bodyPr>
          <a:lstStyle/>
          <a:p>
            <a:pPr algn="ctr"/>
            <a:r>
              <a:rPr lang="en-US" sz="2400" dirty="0"/>
              <a:t>Mortgage Fundamentals CE Course, brought to you by:</a:t>
            </a:r>
          </a:p>
        </p:txBody>
      </p:sp>
      <p:sp>
        <p:nvSpPr>
          <p:cNvPr id="23" name="TextBox 22">
            <a:extLst>
              <a:ext uri="{FF2B5EF4-FFF2-40B4-BE49-F238E27FC236}">
                <a16:creationId xmlns:a16="http://schemas.microsoft.com/office/drawing/2014/main" id="{82B095F5-F69E-4EF2-B6D1-2381ECFF008D}"/>
              </a:ext>
            </a:extLst>
          </p:cNvPr>
          <p:cNvSpPr txBox="1"/>
          <p:nvPr/>
        </p:nvSpPr>
        <p:spPr>
          <a:xfrm>
            <a:off x="4665417" y="3964150"/>
            <a:ext cx="2937366" cy="1200329"/>
          </a:xfrm>
          <a:prstGeom prst="rect">
            <a:avLst/>
          </a:prstGeom>
          <a:noFill/>
        </p:spPr>
        <p:txBody>
          <a:bodyPr wrap="square" rtlCol="0">
            <a:spAutoFit/>
          </a:bodyPr>
          <a:lstStyle/>
          <a:p>
            <a:pPr algn="ctr"/>
            <a:r>
              <a:rPr lang="en-US" dirty="0"/>
              <a:t>Mike Porter, President</a:t>
            </a:r>
          </a:p>
          <a:p>
            <a:pPr algn="ctr"/>
            <a:r>
              <a:rPr lang="en-US" dirty="0"/>
              <a:t>Red Diamond Home Loans</a:t>
            </a:r>
          </a:p>
          <a:p>
            <a:pPr algn="ctr"/>
            <a:r>
              <a:rPr lang="en-US" dirty="0">
                <a:hlinkClick r:id="rId4"/>
              </a:rPr>
              <a:t>mporter@rdhloans.com</a:t>
            </a:r>
            <a:endParaRPr lang="en-US" dirty="0"/>
          </a:p>
          <a:p>
            <a:pPr algn="ctr"/>
            <a:r>
              <a:rPr lang="en-US" dirty="0"/>
              <a:t>817-832-8452</a:t>
            </a:r>
          </a:p>
        </p:txBody>
      </p:sp>
      <p:pic>
        <p:nvPicPr>
          <p:cNvPr id="10" name="Picture Placeholder 9" descr="A stop sign in front of a house&#10;&#10;Description generated with very high confidence">
            <a:extLst>
              <a:ext uri="{FF2B5EF4-FFF2-40B4-BE49-F238E27FC236}">
                <a16:creationId xmlns:a16="http://schemas.microsoft.com/office/drawing/2014/main" id="{DACC4CA4-970F-4725-AB8A-28B526778414}"/>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31681" b="31681"/>
          <a:stretch>
            <a:fillRect/>
          </a:stretch>
        </p:blipFill>
        <p:spPr/>
      </p:pic>
    </p:spTree>
    <p:extLst>
      <p:ext uri="{BB962C8B-B14F-4D97-AF65-F5344CB8AC3E}">
        <p14:creationId xmlns:p14="http://schemas.microsoft.com/office/powerpoint/2010/main" val="26767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posing for a photo&#10;&#10;Description generated with very high confidence">
            <a:extLst>
              <a:ext uri="{FF2B5EF4-FFF2-40B4-BE49-F238E27FC236}">
                <a16:creationId xmlns:a16="http://schemas.microsoft.com/office/drawing/2014/main" id="{24F24867-3D3A-4ED6-AC5F-BEF86F6E094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4132" b="14132"/>
          <a:stretch>
            <a:fillRect/>
          </a:stretch>
        </p:blipFill>
        <p:spPr>
          <a:xfrm>
            <a:off x="0" y="-43048"/>
            <a:ext cx="12190413" cy="6858000"/>
          </a:xfrm>
        </p:spPr>
      </p:pic>
      <p:sp>
        <p:nvSpPr>
          <p:cNvPr id="4" name="Text Placeholder 3">
            <a:extLst>
              <a:ext uri="{FF2B5EF4-FFF2-40B4-BE49-F238E27FC236}">
                <a16:creationId xmlns:a16="http://schemas.microsoft.com/office/drawing/2014/main" id="{3C754429-97FB-4302-932B-955DFC8B9E31}"/>
              </a:ext>
            </a:extLst>
          </p:cNvPr>
          <p:cNvSpPr>
            <a:spLocks noGrp="1"/>
          </p:cNvSpPr>
          <p:nvPr>
            <p:ph type="body" sz="quarter" idx="11"/>
          </p:nvPr>
        </p:nvSpPr>
        <p:spPr>
          <a:xfrm>
            <a:off x="335110" y="4821030"/>
            <a:ext cx="6708396" cy="590931"/>
          </a:xfrm>
        </p:spPr>
        <p:txBody>
          <a:bodyPr/>
          <a:lstStyle/>
          <a:p>
            <a:r>
              <a:rPr lang="en-US" b="1" i="1" dirty="0">
                <a:solidFill>
                  <a:schemeClr val="bg1"/>
                </a:solidFill>
              </a:rPr>
              <a:t>Not all partners are the same</a:t>
            </a:r>
          </a:p>
        </p:txBody>
      </p:sp>
      <p:sp>
        <p:nvSpPr>
          <p:cNvPr id="5" name="Text Placeholder 4">
            <a:extLst>
              <a:ext uri="{FF2B5EF4-FFF2-40B4-BE49-F238E27FC236}">
                <a16:creationId xmlns:a16="http://schemas.microsoft.com/office/drawing/2014/main" id="{6FBC2DF9-578A-4BA1-B0EC-2466688DDF3D}"/>
              </a:ext>
            </a:extLst>
          </p:cNvPr>
          <p:cNvSpPr>
            <a:spLocks noGrp="1"/>
          </p:cNvSpPr>
          <p:nvPr>
            <p:ph type="body" sz="quarter" idx="19"/>
          </p:nvPr>
        </p:nvSpPr>
        <p:spPr>
          <a:xfrm>
            <a:off x="186813" y="362363"/>
            <a:ext cx="8200103" cy="590931"/>
          </a:xfrm>
        </p:spPr>
        <p:txBody>
          <a:bodyPr/>
          <a:lstStyle/>
          <a:p>
            <a:r>
              <a:rPr lang="en-US" b="1" i="1" dirty="0">
                <a:solidFill>
                  <a:schemeClr val="tx1"/>
                </a:solidFill>
              </a:rPr>
              <a:t>Choose your business partners carefully…</a:t>
            </a:r>
          </a:p>
        </p:txBody>
      </p:sp>
      <p:sp>
        <p:nvSpPr>
          <p:cNvPr id="6" name="Slide Number Placeholder 5">
            <a:extLst>
              <a:ext uri="{FF2B5EF4-FFF2-40B4-BE49-F238E27FC236}">
                <a16:creationId xmlns:a16="http://schemas.microsoft.com/office/drawing/2014/main" id="{3F8ED0A6-A846-42DD-AC8E-8D5381C8A7C3}"/>
              </a:ext>
            </a:extLst>
          </p:cNvPr>
          <p:cNvSpPr>
            <a:spLocks noGrp="1"/>
          </p:cNvSpPr>
          <p:nvPr>
            <p:ph type="sldNum" sz="quarter" idx="4"/>
          </p:nvPr>
        </p:nvSpPr>
        <p:spPr/>
        <p:txBody>
          <a:bodyPr/>
          <a:lstStyle/>
          <a:p>
            <a:fld id="{4997E989-D798-4C62-8E93-3D2D613C2488}" type="slidenum">
              <a:rPr lang="en-US" smtClean="0"/>
              <a:pPr/>
              <a:t>20</a:t>
            </a:fld>
            <a:endParaRPr lang="en-US"/>
          </a:p>
        </p:txBody>
      </p:sp>
    </p:spTree>
    <p:extLst>
      <p:ext uri="{BB962C8B-B14F-4D97-AF65-F5344CB8AC3E}">
        <p14:creationId xmlns:p14="http://schemas.microsoft.com/office/powerpoint/2010/main" val="398306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2B9B37-6A5C-47F9-A8A6-26FDD58D3C0A}"/>
              </a:ext>
            </a:extLst>
          </p:cNvPr>
          <p:cNvSpPr txBox="1"/>
          <p:nvPr/>
        </p:nvSpPr>
        <p:spPr>
          <a:xfrm>
            <a:off x="5181600" y="965736"/>
            <a:ext cx="1976284" cy="369332"/>
          </a:xfrm>
          <a:prstGeom prst="rect">
            <a:avLst/>
          </a:prstGeom>
          <a:noFill/>
        </p:spPr>
        <p:txBody>
          <a:bodyPr wrap="square" rtlCol="0">
            <a:spAutoFit/>
          </a:bodyPr>
          <a:lstStyle/>
          <a:p>
            <a:pPr algn="ctr"/>
            <a:r>
              <a:rPr lang="en-US" dirty="0"/>
              <a:t>1.  Application</a:t>
            </a:r>
          </a:p>
        </p:txBody>
      </p:sp>
      <p:sp>
        <p:nvSpPr>
          <p:cNvPr id="4" name="TextBox 3">
            <a:extLst>
              <a:ext uri="{FF2B5EF4-FFF2-40B4-BE49-F238E27FC236}">
                <a16:creationId xmlns:a16="http://schemas.microsoft.com/office/drawing/2014/main" id="{A1C8C85D-FB45-49EE-B4E0-A6949988DD75}"/>
              </a:ext>
            </a:extLst>
          </p:cNvPr>
          <p:cNvSpPr txBox="1"/>
          <p:nvPr/>
        </p:nvSpPr>
        <p:spPr>
          <a:xfrm>
            <a:off x="7138220" y="1448676"/>
            <a:ext cx="2635045" cy="369332"/>
          </a:xfrm>
          <a:prstGeom prst="rect">
            <a:avLst/>
          </a:prstGeom>
          <a:noFill/>
        </p:spPr>
        <p:txBody>
          <a:bodyPr wrap="square" rtlCol="0">
            <a:spAutoFit/>
          </a:bodyPr>
          <a:lstStyle/>
          <a:p>
            <a:pPr algn="ctr"/>
            <a:r>
              <a:rPr lang="en-US" dirty="0"/>
              <a:t>2. Conditional Approval</a:t>
            </a:r>
          </a:p>
        </p:txBody>
      </p:sp>
      <p:sp>
        <p:nvSpPr>
          <p:cNvPr id="6" name="TextBox 5">
            <a:extLst>
              <a:ext uri="{FF2B5EF4-FFF2-40B4-BE49-F238E27FC236}">
                <a16:creationId xmlns:a16="http://schemas.microsoft.com/office/drawing/2014/main" id="{9E2AB81C-640F-4AC3-93D4-0B2287C24462}"/>
              </a:ext>
            </a:extLst>
          </p:cNvPr>
          <p:cNvSpPr txBox="1"/>
          <p:nvPr/>
        </p:nvSpPr>
        <p:spPr>
          <a:xfrm>
            <a:off x="8209936" y="2659635"/>
            <a:ext cx="3460954" cy="369332"/>
          </a:xfrm>
          <a:prstGeom prst="rect">
            <a:avLst/>
          </a:prstGeom>
          <a:noFill/>
        </p:spPr>
        <p:txBody>
          <a:bodyPr wrap="square" rtlCol="0">
            <a:spAutoFit/>
          </a:bodyPr>
          <a:lstStyle/>
          <a:p>
            <a:pPr algn="ctr"/>
            <a:r>
              <a:rPr lang="en-US" dirty="0"/>
              <a:t>3.  Processing/Data Gathering</a:t>
            </a:r>
          </a:p>
        </p:txBody>
      </p:sp>
      <p:sp>
        <p:nvSpPr>
          <p:cNvPr id="8" name="TextBox 7">
            <a:extLst>
              <a:ext uri="{FF2B5EF4-FFF2-40B4-BE49-F238E27FC236}">
                <a16:creationId xmlns:a16="http://schemas.microsoft.com/office/drawing/2014/main" id="{6A6EF128-E4AE-4B7C-9913-469DED4999A3}"/>
              </a:ext>
            </a:extLst>
          </p:cNvPr>
          <p:cNvSpPr txBox="1"/>
          <p:nvPr/>
        </p:nvSpPr>
        <p:spPr>
          <a:xfrm>
            <a:off x="8521831" y="3923246"/>
            <a:ext cx="2444609" cy="369332"/>
          </a:xfrm>
          <a:prstGeom prst="rect">
            <a:avLst/>
          </a:prstGeom>
          <a:noFill/>
        </p:spPr>
        <p:txBody>
          <a:bodyPr wrap="square" rtlCol="0">
            <a:spAutoFit/>
          </a:bodyPr>
          <a:lstStyle/>
          <a:p>
            <a:pPr algn="ctr"/>
            <a:r>
              <a:rPr lang="en-US" dirty="0"/>
              <a:t>4.  Underwriting</a:t>
            </a:r>
          </a:p>
        </p:txBody>
      </p:sp>
      <p:sp>
        <p:nvSpPr>
          <p:cNvPr id="9" name="TextBox 8">
            <a:extLst>
              <a:ext uri="{FF2B5EF4-FFF2-40B4-BE49-F238E27FC236}">
                <a16:creationId xmlns:a16="http://schemas.microsoft.com/office/drawing/2014/main" id="{A64BE09B-ADFC-4734-97BD-620EAFF89CCB}"/>
              </a:ext>
            </a:extLst>
          </p:cNvPr>
          <p:cNvSpPr txBox="1"/>
          <p:nvPr/>
        </p:nvSpPr>
        <p:spPr>
          <a:xfrm>
            <a:off x="5206181" y="5855006"/>
            <a:ext cx="2661272" cy="369332"/>
          </a:xfrm>
          <a:prstGeom prst="rect">
            <a:avLst/>
          </a:prstGeom>
          <a:noFill/>
        </p:spPr>
        <p:txBody>
          <a:bodyPr wrap="square" rtlCol="0">
            <a:spAutoFit/>
          </a:bodyPr>
          <a:lstStyle/>
          <a:p>
            <a:pPr algn="ctr"/>
            <a:r>
              <a:rPr lang="en-US" dirty="0"/>
              <a:t>6.  Doc Prep/Closing</a:t>
            </a:r>
          </a:p>
        </p:txBody>
      </p:sp>
      <p:sp>
        <p:nvSpPr>
          <p:cNvPr id="10" name="TextBox 9">
            <a:extLst>
              <a:ext uri="{FF2B5EF4-FFF2-40B4-BE49-F238E27FC236}">
                <a16:creationId xmlns:a16="http://schemas.microsoft.com/office/drawing/2014/main" id="{BA79083C-8EAD-4104-A8BD-8E57E4C42CD3}"/>
              </a:ext>
            </a:extLst>
          </p:cNvPr>
          <p:cNvSpPr txBox="1"/>
          <p:nvPr/>
        </p:nvSpPr>
        <p:spPr>
          <a:xfrm>
            <a:off x="3130484" y="5258458"/>
            <a:ext cx="2605549" cy="369332"/>
          </a:xfrm>
          <a:prstGeom prst="rect">
            <a:avLst/>
          </a:prstGeom>
          <a:noFill/>
        </p:spPr>
        <p:txBody>
          <a:bodyPr wrap="square" rtlCol="0">
            <a:spAutoFit/>
          </a:bodyPr>
          <a:lstStyle/>
          <a:p>
            <a:pPr algn="ctr"/>
            <a:r>
              <a:rPr lang="en-US" dirty="0"/>
              <a:t>6.  Client Signing</a:t>
            </a:r>
          </a:p>
        </p:txBody>
      </p:sp>
      <p:sp>
        <p:nvSpPr>
          <p:cNvPr id="11" name="TextBox 10">
            <a:extLst>
              <a:ext uri="{FF2B5EF4-FFF2-40B4-BE49-F238E27FC236}">
                <a16:creationId xmlns:a16="http://schemas.microsoft.com/office/drawing/2014/main" id="{AB3E3B1B-09B5-4F2F-8E40-ED40F56109AF}"/>
              </a:ext>
            </a:extLst>
          </p:cNvPr>
          <p:cNvSpPr txBox="1"/>
          <p:nvPr/>
        </p:nvSpPr>
        <p:spPr>
          <a:xfrm>
            <a:off x="8030219" y="5134205"/>
            <a:ext cx="2654709" cy="369332"/>
          </a:xfrm>
          <a:prstGeom prst="rect">
            <a:avLst/>
          </a:prstGeom>
          <a:noFill/>
        </p:spPr>
        <p:txBody>
          <a:bodyPr wrap="square" rtlCol="0">
            <a:spAutoFit/>
          </a:bodyPr>
          <a:lstStyle/>
          <a:p>
            <a:pPr algn="ctr"/>
            <a:r>
              <a:rPr lang="en-US" dirty="0"/>
              <a:t>5.  Clear to Close</a:t>
            </a:r>
          </a:p>
        </p:txBody>
      </p:sp>
      <p:sp>
        <p:nvSpPr>
          <p:cNvPr id="12" name="TextBox 11">
            <a:extLst>
              <a:ext uri="{FF2B5EF4-FFF2-40B4-BE49-F238E27FC236}">
                <a16:creationId xmlns:a16="http://schemas.microsoft.com/office/drawing/2014/main" id="{02747059-CD8B-4009-9E40-668F867F2931}"/>
              </a:ext>
            </a:extLst>
          </p:cNvPr>
          <p:cNvSpPr txBox="1"/>
          <p:nvPr/>
        </p:nvSpPr>
        <p:spPr>
          <a:xfrm>
            <a:off x="1936955" y="4292578"/>
            <a:ext cx="2625213" cy="369332"/>
          </a:xfrm>
          <a:prstGeom prst="rect">
            <a:avLst/>
          </a:prstGeom>
          <a:noFill/>
        </p:spPr>
        <p:txBody>
          <a:bodyPr wrap="square" rtlCol="0">
            <a:spAutoFit/>
          </a:bodyPr>
          <a:lstStyle/>
          <a:p>
            <a:pPr algn="ctr"/>
            <a:r>
              <a:rPr lang="en-US" dirty="0"/>
              <a:t>7.  Warehouse Funding</a:t>
            </a:r>
          </a:p>
        </p:txBody>
      </p:sp>
      <p:sp>
        <p:nvSpPr>
          <p:cNvPr id="13" name="TextBox 12">
            <a:extLst>
              <a:ext uri="{FF2B5EF4-FFF2-40B4-BE49-F238E27FC236}">
                <a16:creationId xmlns:a16="http://schemas.microsoft.com/office/drawing/2014/main" id="{97BFA665-DCEC-48E1-906B-0C54B42DCB3E}"/>
              </a:ext>
            </a:extLst>
          </p:cNvPr>
          <p:cNvSpPr txBox="1"/>
          <p:nvPr/>
        </p:nvSpPr>
        <p:spPr>
          <a:xfrm>
            <a:off x="1060876" y="3217073"/>
            <a:ext cx="3008671" cy="369332"/>
          </a:xfrm>
          <a:prstGeom prst="rect">
            <a:avLst/>
          </a:prstGeom>
          <a:noFill/>
        </p:spPr>
        <p:txBody>
          <a:bodyPr wrap="square" rtlCol="0">
            <a:spAutoFit/>
          </a:bodyPr>
          <a:lstStyle/>
          <a:p>
            <a:pPr algn="ctr"/>
            <a:r>
              <a:rPr lang="en-US" dirty="0"/>
              <a:t>8.  Loan Delivery</a:t>
            </a:r>
          </a:p>
        </p:txBody>
      </p:sp>
      <p:sp>
        <p:nvSpPr>
          <p:cNvPr id="15" name="TextBox 14">
            <a:extLst>
              <a:ext uri="{FF2B5EF4-FFF2-40B4-BE49-F238E27FC236}">
                <a16:creationId xmlns:a16="http://schemas.microsoft.com/office/drawing/2014/main" id="{473360A7-187D-462C-A365-66A350FC05CD}"/>
              </a:ext>
            </a:extLst>
          </p:cNvPr>
          <p:cNvSpPr txBox="1"/>
          <p:nvPr/>
        </p:nvSpPr>
        <p:spPr>
          <a:xfrm>
            <a:off x="2389239" y="2301200"/>
            <a:ext cx="2792361" cy="369332"/>
          </a:xfrm>
          <a:prstGeom prst="rect">
            <a:avLst/>
          </a:prstGeom>
          <a:noFill/>
        </p:spPr>
        <p:txBody>
          <a:bodyPr wrap="square" rtlCol="0">
            <a:spAutoFit/>
          </a:bodyPr>
          <a:lstStyle/>
          <a:p>
            <a:pPr algn="ctr"/>
            <a:r>
              <a:rPr lang="en-US" dirty="0"/>
              <a:t>9.  Secondary Market</a:t>
            </a:r>
          </a:p>
        </p:txBody>
      </p:sp>
      <p:sp>
        <p:nvSpPr>
          <p:cNvPr id="16" name="TextBox 15">
            <a:extLst>
              <a:ext uri="{FF2B5EF4-FFF2-40B4-BE49-F238E27FC236}">
                <a16:creationId xmlns:a16="http://schemas.microsoft.com/office/drawing/2014/main" id="{F61AAF4C-90F1-46A9-BC88-82A00143C1E2}"/>
              </a:ext>
            </a:extLst>
          </p:cNvPr>
          <p:cNvSpPr txBox="1"/>
          <p:nvPr/>
        </p:nvSpPr>
        <p:spPr>
          <a:xfrm>
            <a:off x="3130484" y="1519986"/>
            <a:ext cx="2863368" cy="369332"/>
          </a:xfrm>
          <a:prstGeom prst="rect">
            <a:avLst/>
          </a:prstGeom>
          <a:noFill/>
        </p:spPr>
        <p:txBody>
          <a:bodyPr wrap="square" rtlCol="0">
            <a:spAutoFit/>
          </a:bodyPr>
          <a:lstStyle/>
          <a:p>
            <a:pPr algn="ctr"/>
            <a:r>
              <a:rPr lang="en-US" dirty="0"/>
              <a:t>10.  Loan Servicing</a:t>
            </a:r>
          </a:p>
        </p:txBody>
      </p:sp>
      <p:sp>
        <p:nvSpPr>
          <p:cNvPr id="17" name="TextBox 16">
            <a:extLst>
              <a:ext uri="{FF2B5EF4-FFF2-40B4-BE49-F238E27FC236}">
                <a16:creationId xmlns:a16="http://schemas.microsoft.com/office/drawing/2014/main" id="{025753AA-9305-4E42-A6EC-4C3E6FAFF6BB}"/>
              </a:ext>
            </a:extLst>
          </p:cNvPr>
          <p:cNvSpPr txBox="1"/>
          <p:nvPr/>
        </p:nvSpPr>
        <p:spPr>
          <a:xfrm>
            <a:off x="2743200" y="80236"/>
            <a:ext cx="6309573" cy="954107"/>
          </a:xfrm>
          <a:prstGeom prst="rect">
            <a:avLst/>
          </a:prstGeom>
          <a:noFill/>
        </p:spPr>
        <p:txBody>
          <a:bodyPr wrap="square" rtlCol="0">
            <a:spAutoFit/>
          </a:bodyPr>
          <a:lstStyle/>
          <a:p>
            <a:pPr algn="ctr"/>
            <a:r>
              <a:rPr lang="en-US" sz="2800" dirty="0"/>
              <a:t>Manufacturing a Mortgage</a:t>
            </a:r>
          </a:p>
          <a:p>
            <a:endParaRPr lang="en-US" sz="2800" dirty="0"/>
          </a:p>
        </p:txBody>
      </p:sp>
    </p:spTree>
    <p:extLst>
      <p:ext uri="{BB962C8B-B14F-4D97-AF65-F5344CB8AC3E}">
        <p14:creationId xmlns:p14="http://schemas.microsoft.com/office/powerpoint/2010/main" val="1553796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A5B55B-E500-45AD-A44B-845B1CCA47E9}"/>
              </a:ext>
            </a:extLst>
          </p:cNvPr>
          <p:cNvSpPr>
            <a:spLocks noGrp="1"/>
          </p:cNvSpPr>
          <p:nvPr>
            <p:ph type="body" sz="quarter" idx="10"/>
          </p:nvPr>
        </p:nvSpPr>
        <p:spPr>
          <a:xfrm>
            <a:off x="304800" y="3393948"/>
            <a:ext cx="5761703" cy="2760756"/>
          </a:xfrm>
        </p:spPr>
        <p:txBody>
          <a:bodyPr/>
          <a:lstStyle/>
          <a:p>
            <a:pPr algn="ctr"/>
            <a:r>
              <a:rPr lang="en-US" sz="1800" b="0" dirty="0">
                <a:solidFill>
                  <a:schemeClr val="tx1"/>
                </a:solidFill>
              </a:rPr>
              <a:t>In Summary:</a:t>
            </a:r>
          </a:p>
          <a:p>
            <a:pPr algn="ctr"/>
            <a:r>
              <a:rPr lang="en-US" sz="1800" b="0" dirty="0">
                <a:solidFill>
                  <a:schemeClr val="tx1"/>
                </a:solidFill>
              </a:rPr>
              <a:t>Thanks for your time and attention today.  </a:t>
            </a:r>
          </a:p>
          <a:p>
            <a:pPr algn="ctr"/>
            <a:endParaRPr lang="en-US" sz="1800" b="0" dirty="0">
              <a:solidFill>
                <a:schemeClr val="tx1"/>
              </a:solidFill>
            </a:endParaRPr>
          </a:p>
          <a:p>
            <a:pPr algn="ctr"/>
            <a:r>
              <a:rPr lang="en-US" sz="1800" b="0" dirty="0">
                <a:solidFill>
                  <a:schemeClr val="tx1"/>
                </a:solidFill>
              </a:rPr>
              <a:t>Hopefully, you benefitted from this presentation.</a:t>
            </a:r>
          </a:p>
          <a:p>
            <a:pPr algn="ctr"/>
            <a:endParaRPr lang="en-US" sz="1800" b="0" dirty="0">
              <a:solidFill>
                <a:schemeClr val="tx1"/>
              </a:solidFill>
            </a:endParaRPr>
          </a:p>
          <a:p>
            <a:pPr algn="ctr"/>
            <a:r>
              <a:rPr lang="en-US" sz="1800" b="0" dirty="0">
                <a:solidFill>
                  <a:schemeClr val="tx1"/>
                </a:solidFill>
              </a:rPr>
              <a:t>We are available anytime for a pre-approval, </a:t>
            </a:r>
          </a:p>
          <a:p>
            <a:pPr algn="ctr"/>
            <a:r>
              <a:rPr lang="en-US" sz="1800" b="0" dirty="0">
                <a:solidFill>
                  <a:schemeClr val="tx1"/>
                </a:solidFill>
              </a:rPr>
              <a:t>question or any type of client consultation.  </a:t>
            </a:r>
          </a:p>
        </p:txBody>
      </p:sp>
      <p:sp>
        <p:nvSpPr>
          <p:cNvPr id="3" name="Text Placeholder 2">
            <a:extLst>
              <a:ext uri="{FF2B5EF4-FFF2-40B4-BE49-F238E27FC236}">
                <a16:creationId xmlns:a16="http://schemas.microsoft.com/office/drawing/2014/main" id="{A713D455-0687-4E2C-81BB-5014E764FE14}"/>
              </a:ext>
            </a:extLst>
          </p:cNvPr>
          <p:cNvSpPr>
            <a:spLocks noGrp="1"/>
          </p:cNvSpPr>
          <p:nvPr>
            <p:ph type="body" sz="quarter" idx="11"/>
          </p:nvPr>
        </p:nvSpPr>
        <p:spPr>
          <a:xfrm>
            <a:off x="7273248" y="4392877"/>
            <a:ext cx="4087009" cy="1124520"/>
          </a:xfrm>
        </p:spPr>
        <p:txBody>
          <a:bodyPr/>
          <a:lstStyle/>
          <a:p>
            <a:pPr algn="ctr"/>
            <a:r>
              <a:rPr lang="en-US" sz="1400" b="0" dirty="0">
                <a:latin typeface="+mj-lt"/>
              </a:rPr>
              <a:t>We are happy to advise and consult with your clients on the best course of action, even if there is a better lender for their needs.  </a:t>
            </a:r>
          </a:p>
        </p:txBody>
      </p:sp>
      <p:sp>
        <p:nvSpPr>
          <p:cNvPr id="5" name="Title 4">
            <a:extLst>
              <a:ext uri="{FF2B5EF4-FFF2-40B4-BE49-F238E27FC236}">
                <a16:creationId xmlns:a16="http://schemas.microsoft.com/office/drawing/2014/main" id="{C34EDF7C-7C2A-4E35-8591-F3A7AB70A808}"/>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ECE6F64A-9C24-43CF-8CF1-3793A4BAB182}"/>
              </a:ext>
            </a:extLst>
          </p:cNvPr>
          <p:cNvSpPr>
            <a:spLocks noGrp="1"/>
          </p:cNvSpPr>
          <p:nvPr>
            <p:ph type="sldNum" sz="quarter" idx="4"/>
          </p:nvPr>
        </p:nvSpPr>
        <p:spPr/>
        <p:txBody>
          <a:bodyPr/>
          <a:lstStyle/>
          <a:p>
            <a:fld id="{4997E989-D798-4C62-8E93-3D2D613C2488}" type="slidenum">
              <a:rPr lang="en-US" smtClean="0"/>
              <a:pPr/>
              <a:t>22</a:t>
            </a:fld>
            <a:endParaRPr lang="en-US"/>
          </a:p>
        </p:txBody>
      </p:sp>
      <p:pic>
        <p:nvPicPr>
          <p:cNvPr id="7" name="Picture Placeholder 6" descr="A view of a house&#10;&#10;Description generated with very high confidence">
            <a:extLst>
              <a:ext uri="{FF2B5EF4-FFF2-40B4-BE49-F238E27FC236}">
                <a16:creationId xmlns:a16="http://schemas.microsoft.com/office/drawing/2014/main" id="{76B4EC9A-9839-4A80-B39E-2B071D08F12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5290" b="25290"/>
          <a:stretch>
            <a:fillRect/>
          </a:stretch>
        </p:blipFill>
        <p:spPr/>
      </p:pic>
    </p:spTree>
    <p:extLst>
      <p:ext uri="{BB962C8B-B14F-4D97-AF65-F5344CB8AC3E}">
        <p14:creationId xmlns:p14="http://schemas.microsoft.com/office/powerpoint/2010/main" val="379611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325DF-827E-46F5-92E5-B04578E7853F}"/>
              </a:ext>
            </a:extLst>
          </p:cNvPr>
          <p:cNvSpPr>
            <a:spLocks noGrp="1"/>
          </p:cNvSpPr>
          <p:nvPr>
            <p:ph type="title"/>
          </p:nvPr>
        </p:nvSpPr>
        <p:spPr/>
        <p:txBody>
          <a:bodyPr/>
          <a:lstStyle/>
          <a:p>
            <a:endParaRPr lang="en-US" dirty="0"/>
          </a:p>
        </p:txBody>
      </p:sp>
      <p:sp>
        <p:nvSpPr>
          <p:cNvPr id="6" name="Slide Number Placeholder 5">
            <a:extLst>
              <a:ext uri="{FF2B5EF4-FFF2-40B4-BE49-F238E27FC236}">
                <a16:creationId xmlns:a16="http://schemas.microsoft.com/office/drawing/2014/main" id="{43B034C6-64DA-469B-BFA5-D281BE72A476}"/>
              </a:ext>
            </a:extLst>
          </p:cNvPr>
          <p:cNvSpPr>
            <a:spLocks noGrp="1"/>
          </p:cNvSpPr>
          <p:nvPr>
            <p:ph type="sldNum" sz="quarter" idx="4"/>
          </p:nvPr>
        </p:nvSpPr>
        <p:spPr/>
        <p:txBody>
          <a:bodyPr/>
          <a:lstStyle/>
          <a:p>
            <a:fld id="{4997E989-D798-4C62-8E93-3D2D613C2488}" type="slidenum">
              <a:rPr lang="en-US" smtClean="0"/>
              <a:pPr/>
              <a:t>23</a:t>
            </a:fld>
            <a:endParaRPr lang="en-US"/>
          </a:p>
        </p:txBody>
      </p:sp>
      <p:pic>
        <p:nvPicPr>
          <p:cNvPr id="7" name="Picture 6">
            <a:extLst>
              <a:ext uri="{FF2B5EF4-FFF2-40B4-BE49-F238E27FC236}">
                <a16:creationId xmlns:a16="http://schemas.microsoft.com/office/drawing/2014/main" id="{AA2389BB-0C90-421A-99D1-D0065094804D}"/>
              </a:ext>
            </a:extLst>
          </p:cNvPr>
          <p:cNvPicPr>
            <a:picLocks noChangeAspect="1"/>
          </p:cNvPicPr>
          <p:nvPr/>
        </p:nvPicPr>
        <p:blipFill>
          <a:blip r:embed="rId3"/>
          <a:stretch>
            <a:fillRect/>
          </a:stretch>
        </p:blipFill>
        <p:spPr>
          <a:xfrm>
            <a:off x="4825943" y="5235309"/>
            <a:ext cx="2156007" cy="1249628"/>
          </a:xfrm>
          <a:prstGeom prst="rect">
            <a:avLst/>
          </a:prstGeom>
        </p:spPr>
      </p:pic>
      <p:sp>
        <p:nvSpPr>
          <p:cNvPr id="22" name="TextBox 21">
            <a:extLst>
              <a:ext uri="{FF2B5EF4-FFF2-40B4-BE49-F238E27FC236}">
                <a16:creationId xmlns:a16="http://schemas.microsoft.com/office/drawing/2014/main" id="{E253970C-3E12-410A-A32E-A7BD6793C108}"/>
              </a:ext>
            </a:extLst>
          </p:cNvPr>
          <p:cNvSpPr txBox="1"/>
          <p:nvPr/>
        </p:nvSpPr>
        <p:spPr>
          <a:xfrm>
            <a:off x="1824158" y="3163115"/>
            <a:ext cx="8159578" cy="461665"/>
          </a:xfrm>
          <a:prstGeom prst="rect">
            <a:avLst/>
          </a:prstGeom>
          <a:noFill/>
        </p:spPr>
        <p:txBody>
          <a:bodyPr wrap="square" rtlCol="0">
            <a:spAutoFit/>
          </a:bodyPr>
          <a:lstStyle/>
          <a:p>
            <a:pPr algn="ctr"/>
            <a:r>
              <a:rPr lang="en-US" sz="2400" dirty="0"/>
              <a:t>Thanks for you time! </a:t>
            </a:r>
          </a:p>
        </p:txBody>
      </p:sp>
      <p:sp>
        <p:nvSpPr>
          <p:cNvPr id="23" name="TextBox 22">
            <a:extLst>
              <a:ext uri="{FF2B5EF4-FFF2-40B4-BE49-F238E27FC236}">
                <a16:creationId xmlns:a16="http://schemas.microsoft.com/office/drawing/2014/main" id="{82B095F5-F69E-4EF2-B6D1-2381ECFF008D}"/>
              </a:ext>
            </a:extLst>
          </p:cNvPr>
          <p:cNvSpPr txBox="1"/>
          <p:nvPr/>
        </p:nvSpPr>
        <p:spPr>
          <a:xfrm>
            <a:off x="4435264" y="3964150"/>
            <a:ext cx="2937366" cy="1200329"/>
          </a:xfrm>
          <a:prstGeom prst="rect">
            <a:avLst/>
          </a:prstGeom>
          <a:noFill/>
        </p:spPr>
        <p:txBody>
          <a:bodyPr wrap="square" rtlCol="0">
            <a:spAutoFit/>
          </a:bodyPr>
          <a:lstStyle/>
          <a:p>
            <a:pPr algn="ctr"/>
            <a:r>
              <a:rPr lang="en-US" dirty="0"/>
              <a:t>Mike Porter, President</a:t>
            </a:r>
          </a:p>
          <a:p>
            <a:pPr algn="ctr"/>
            <a:r>
              <a:rPr lang="en-US" dirty="0"/>
              <a:t>Red Diamond Home Loans</a:t>
            </a:r>
          </a:p>
          <a:p>
            <a:pPr algn="ctr"/>
            <a:r>
              <a:rPr lang="en-US" dirty="0">
                <a:hlinkClick r:id="rId4"/>
              </a:rPr>
              <a:t>mporter@rdhloans.com</a:t>
            </a:r>
            <a:endParaRPr lang="en-US" dirty="0"/>
          </a:p>
          <a:p>
            <a:pPr algn="ctr"/>
            <a:r>
              <a:rPr lang="en-US" dirty="0"/>
              <a:t>817-832-8452</a:t>
            </a:r>
          </a:p>
        </p:txBody>
      </p:sp>
      <p:pic>
        <p:nvPicPr>
          <p:cNvPr id="10" name="Picture Placeholder 9" descr="A stop sign in front of a house&#10;&#10;Description generated with very high confidence">
            <a:extLst>
              <a:ext uri="{FF2B5EF4-FFF2-40B4-BE49-F238E27FC236}">
                <a16:creationId xmlns:a16="http://schemas.microsoft.com/office/drawing/2014/main" id="{246D3E2B-9301-45B9-B6C3-E23C8A6302E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31681" b="31681"/>
          <a:stretch>
            <a:fillRect/>
          </a:stretch>
        </p:blipFill>
        <p:spPr/>
      </p:pic>
    </p:spTree>
    <p:extLst>
      <p:ext uri="{BB962C8B-B14F-4D97-AF65-F5344CB8AC3E}">
        <p14:creationId xmlns:p14="http://schemas.microsoft.com/office/powerpoint/2010/main" val="57785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F5E1A-4885-41C9-A00E-FB1D2B9E4F79}"/>
              </a:ext>
            </a:extLst>
          </p:cNvPr>
          <p:cNvSpPr>
            <a:spLocks noGrp="1"/>
          </p:cNvSpPr>
          <p:nvPr>
            <p:ph type="body" sz="quarter" idx="10"/>
          </p:nvPr>
        </p:nvSpPr>
        <p:spPr>
          <a:xfrm>
            <a:off x="961512" y="3186393"/>
            <a:ext cx="6835470" cy="3086999"/>
          </a:xfrm>
        </p:spPr>
        <p:txBody>
          <a:bodyPr/>
          <a:lstStyle/>
          <a:p>
            <a:r>
              <a:rPr lang="en-US" sz="1600" b="0" dirty="0">
                <a:solidFill>
                  <a:schemeClr val="tx1"/>
                </a:solidFill>
                <a:latin typeface="+mn-lt"/>
              </a:rPr>
              <a:t>Loan Types and Programs</a:t>
            </a:r>
          </a:p>
          <a:p>
            <a:pPr marL="684409" lvl="2" indent="-457200">
              <a:spcBef>
                <a:spcPts val="600"/>
              </a:spcBef>
              <a:spcAft>
                <a:spcPts val="0"/>
              </a:spcAft>
              <a:buFont typeface="Arial" panose="020B0604020202020204" pitchFamily="34" charset="0"/>
              <a:buChar char="•"/>
            </a:pPr>
            <a:r>
              <a:rPr lang="en-US" sz="1600" b="0" dirty="0">
                <a:solidFill>
                  <a:schemeClr val="tx1"/>
                </a:solidFill>
                <a:latin typeface="+mj-lt"/>
              </a:rPr>
              <a:t>Conventional (Conforming &amp; Non-Conforming)</a:t>
            </a:r>
          </a:p>
          <a:p>
            <a:pPr marL="684409" lvl="2" indent="-457200">
              <a:buFont typeface="Arial" panose="020B0604020202020204" pitchFamily="34" charset="0"/>
              <a:buChar char="•"/>
            </a:pPr>
            <a:r>
              <a:rPr lang="en-US" sz="1600" b="0" dirty="0">
                <a:solidFill>
                  <a:schemeClr val="tx1"/>
                </a:solidFill>
                <a:latin typeface="+mj-lt"/>
              </a:rPr>
              <a:t>Government (FHA, VA)</a:t>
            </a:r>
          </a:p>
          <a:p>
            <a:pPr>
              <a:spcBef>
                <a:spcPts val="600"/>
              </a:spcBef>
              <a:spcAft>
                <a:spcPts val="600"/>
              </a:spcAft>
            </a:pPr>
            <a:r>
              <a:rPr lang="en-US" sz="1600" b="0" dirty="0">
                <a:solidFill>
                  <a:schemeClr val="tx1"/>
                </a:solidFill>
                <a:latin typeface="+mn-lt"/>
              </a:rPr>
              <a:t>The First Steps</a:t>
            </a:r>
          </a:p>
          <a:p>
            <a:pPr marL="684409" lvl="2" indent="-457200">
              <a:spcBef>
                <a:spcPts val="600"/>
              </a:spcBef>
              <a:spcAft>
                <a:spcPts val="600"/>
              </a:spcAft>
              <a:buFont typeface="Arial" panose="020B0604020202020204" pitchFamily="34" charset="0"/>
              <a:buChar char="•"/>
            </a:pPr>
            <a:r>
              <a:rPr lang="en-US" sz="1600" b="0" dirty="0">
                <a:solidFill>
                  <a:schemeClr val="tx1"/>
                </a:solidFill>
                <a:latin typeface="+mj-lt"/>
              </a:rPr>
              <a:t>The 1003 Form (see attached) – Captures a wide variety of borrower information. (A new application will be rolled out in 2018)</a:t>
            </a:r>
          </a:p>
          <a:p>
            <a:pPr marL="684409" lvl="2" indent="-457200">
              <a:spcBef>
                <a:spcPts val="600"/>
              </a:spcBef>
              <a:spcAft>
                <a:spcPts val="600"/>
              </a:spcAft>
              <a:buFont typeface="Arial" panose="020B0604020202020204" pitchFamily="34" charset="0"/>
              <a:buChar char="•"/>
            </a:pPr>
            <a:r>
              <a:rPr lang="en-US" sz="1600" b="0" dirty="0">
                <a:solidFill>
                  <a:schemeClr val="tx1"/>
                </a:solidFill>
                <a:latin typeface="+mj-lt"/>
              </a:rPr>
              <a:t>Pre-Qualification, vs Pre-approval vs Loan Approval vs. Clear to Close</a:t>
            </a:r>
          </a:p>
          <a:p>
            <a:pPr marL="684409" lvl="2" indent="-457200">
              <a:spcBef>
                <a:spcPts val="600"/>
              </a:spcBef>
              <a:spcAft>
                <a:spcPts val="600"/>
              </a:spcAft>
              <a:buFont typeface="Arial" panose="020B0604020202020204" pitchFamily="34" charset="0"/>
              <a:buChar char="•"/>
            </a:pPr>
            <a:r>
              <a:rPr lang="en-US" sz="1600" b="0" dirty="0">
                <a:solidFill>
                  <a:schemeClr val="tx1"/>
                </a:solidFill>
                <a:latin typeface="+mj-lt"/>
              </a:rPr>
              <a:t>The 4 C’s (Credit, Capacity, Capital and Collateral)</a:t>
            </a:r>
          </a:p>
          <a:p>
            <a:pPr marL="684409" lvl="2" indent="-457200">
              <a:spcBef>
                <a:spcPts val="0"/>
              </a:spcBef>
              <a:spcAft>
                <a:spcPts val="0"/>
              </a:spcAft>
              <a:buFont typeface="Arial" panose="020B0604020202020204" pitchFamily="34" charset="0"/>
              <a:buChar char="•"/>
            </a:pPr>
            <a:endParaRPr lang="en-US" sz="1600" b="0" dirty="0">
              <a:solidFill>
                <a:schemeClr val="tx1"/>
              </a:solidFill>
              <a:latin typeface="+mj-lt"/>
            </a:endParaRPr>
          </a:p>
        </p:txBody>
      </p:sp>
      <p:sp>
        <p:nvSpPr>
          <p:cNvPr id="3" name="Text Placeholder 2">
            <a:extLst>
              <a:ext uri="{FF2B5EF4-FFF2-40B4-BE49-F238E27FC236}">
                <a16:creationId xmlns:a16="http://schemas.microsoft.com/office/drawing/2014/main" id="{5862C88F-6A20-411A-A28A-604BC61AB0FD}"/>
              </a:ext>
            </a:extLst>
          </p:cNvPr>
          <p:cNvSpPr>
            <a:spLocks noGrp="1"/>
          </p:cNvSpPr>
          <p:nvPr>
            <p:ph type="body" sz="quarter" idx="11"/>
          </p:nvPr>
        </p:nvSpPr>
        <p:spPr>
          <a:xfrm>
            <a:off x="8133241" y="3572696"/>
            <a:ext cx="3138181" cy="369332"/>
          </a:xfrm>
        </p:spPr>
        <p:txBody>
          <a:bodyPr/>
          <a:lstStyle/>
          <a:p>
            <a:pPr algn="ctr"/>
            <a:r>
              <a:rPr lang="en-US" sz="2000" dirty="0"/>
              <a:t>Mortgage Fundamentals </a:t>
            </a:r>
            <a:endParaRPr lang="en-US" dirty="0"/>
          </a:p>
        </p:txBody>
      </p:sp>
      <p:sp>
        <p:nvSpPr>
          <p:cNvPr id="5" name="Title 4">
            <a:extLst>
              <a:ext uri="{FF2B5EF4-FFF2-40B4-BE49-F238E27FC236}">
                <a16:creationId xmlns:a16="http://schemas.microsoft.com/office/drawing/2014/main" id="{B158B657-41E0-49CF-B031-08CC5182AE62}"/>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31CB0A85-658B-47DD-8DBF-3F4E9EF4E02C}"/>
              </a:ext>
            </a:extLst>
          </p:cNvPr>
          <p:cNvSpPr>
            <a:spLocks noGrp="1"/>
          </p:cNvSpPr>
          <p:nvPr>
            <p:ph type="sldNum" sz="quarter" idx="4"/>
          </p:nvPr>
        </p:nvSpPr>
        <p:spPr/>
        <p:txBody>
          <a:bodyPr/>
          <a:lstStyle/>
          <a:p>
            <a:fld id="{4997E989-D798-4C62-8E93-3D2D613C2488}" type="slidenum">
              <a:rPr lang="en-US" smtClean="0"/>
              <a:pPr/>
              <a:t>3</a:t>
            </a:fld>
            <a:endParaRPr lang="en-US"/>
          </a:p>
        </p:txBody>
      </p:sp>
      <p:sp>
        <p:nvSpPr>
          <p:cNvPr id="8" name="TextBox 7">
            <a:extLst>
              <a:ext uri="{FF2B5EF4-FFF2-40B4-BE49-F238E27FC236}">
                <a16:creationId xmlns:a16="http://schemas.microsoft.com/office/drawing/2014/main" id="{0F30D7E0-A5BC-4A94-BF32-C3BC8E538A6D}"/>
              </a:ext>
            </a:extLst>
          </p:cNvPr>
          <p:cNvSpPr txBox="1"/>
          <p:nvPr/>
        </p:nvSpPr>
        <p:spPr>
          <a:xfrm>
            <a:off x="1992735" y="344542"/>
            <a:ext cx="5408103" cy="523220"/>
          </a:xfrm>
          <a:prstGeom prst="rect">
            <a:avLst/>
          </a:prstGeom>
          <a:noFill/>
        </p:spPr>
        <p:txBody>
          <a:bodyPr wrap="square" rtlCol="0">
            <a:spAutoFit/>
          </a:bodyPr>
          <a:lstStyle/>
          <a:p>
            <a:r>
              <a:rPr lang="en-US" sz="2800" dirty="0"/>
              <a:t>Interim Financing</a:t>
            </a:r>
          </a:p>
        </p:txBody>
      </p:sp>
      <p:pic>
        <p:nvPicPr>
          <p:cNvPr id="18" name="Picture Placeholder 17" descr="A house with a pool in front of a building&#10;&#10;Description generated with very high confidence">
            <a:extLst>
              <a:ext uri="{FF2B5EF4-FFF2-40B4-BE49-F238E27FC236}">
                <a16:creationId xmlns:a16="http://schemas.microsoft.com/office/drawing/2014/main" id="{C56B0BCB-69B4-4AEA-B86D-97A6AFB7161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0888" b="10888"/>
          <a:stretch>
            <a:fillRect/>
          </a:stretch>
        </p:blipFill>
        <p:spPr/>
      </p:pic>
    </p:spTree>
    <p:extLst>
      <p:ext uri="{BB962C8B-B14F-4D97-AF65-F5344CB8AC3E}">
        <p14:creationId xmlns:p14="http://schemas.microsoft.com/office/powerpoint/2010/main" val="405396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F5E1A-4885-41C9-A00E-FB1D2B9E4F79}"/>
              </a:ext>
            </a:extLst>
          </p:cNvPr>
          <p:cNvSpPr>
            <a:spLocks noGrp="1"/>
          </p:cNvSpPr>
          <p:nvPr>
            <p:ph type="body" sz="quarter" idx="10"/>
          </p:nvPr>
        </p:nvSpPr>
        <p:spPr>
          <a:xfrm>
            <a:off x="512016" y="3414839"/>
            <a:ext cx="5259519" cy="3096232"/>
          </a:xfrm>
        </p:spPr>
        <p:txBody>
          <a:bodyPr/>
          <a:lstStyle/>
          <a:p>
            <a:r>
              <a:rPr lang="en-US" sz="1600" b="0" dirty="0">
                <a:solidFill>
                  <a:schemeClr val="tx1"/>
                </a:solidFill>
                <a:latin typeface="+mn-lt"/>
              </a:rPr>
              <a:t>The Loan Application – Where it all begins</a:t>
            </a:r>
          </a:p>
          <a:p>
            <a:pPr marL="684409" lvl="2" indent="-457200">
              <a:buFont typeface="Arial" panose="020B0604020202020204" pitchFamily="34" charset="0"/>
              <a:buChar char="•"/>
            </a:pPr>
            <a:r>
              <a:rPr lang="en-US" sz="1600" b="0" dirty="0">
                <a:solidFill>
                  <a:schemeClr val="tx1"/>
                </a:solidFill>
                <a:latin typeface="+mj-lt"/>
              </a:rPr>
              <a:t>Today it’s called a 1003 or Uniform Loan Application</a:t>
            </a:r>
          </a:p>
          <a:p>
            <a:r>
              <a:rPr lang="en-US" sz="1600" b="0" dirty="0">
                <a:solidFill>
                  <a:schemeClr val="tx1"/>
                </a:solidFill>
                <a:latin typeface="+mn-lt"/>
              </a:rPr>
              <a:t>Main Categories:</a:t>
            </a:r>
          </a:p>
          <a:p>
            <a:pPr marL="400050" indent="-400050">
              <a:buFont typeface="+mj-lt"/>
              <a:buAutoNum type="romanUcPeriod"/>
            </a:pPr>
            <a:r>
              <a:rPr lang="en-US" sz="1600" b="0" dirty="0">
                <a:solidFill>
                  <a:schemeClr val="tx1"/>
                </a:solidFill>
                <a:latin typeface="+mj-lt"/>
              </a:rPr>
              <a:t>Type of Mortgage and Term of Loan</a:t>
            </a:r>
          </a:p>
          <a:p>
            <a:pPr marL="400050" indent="-400050">
              <a:buFont typeface="+mj-lt"/>
              <a:buAutoNum type="romanUcPeriod"/>
            </a:pPr>
            <a:r>
              <a:rPr lang="en-US" sz="1600" b="0" dirty="0">
                <a:solidFill>
                  <a:schemeClr val="tx1"/>
                </a:solidFill>
                <a:latin typeface="+mj-lt"/>
              </a:rPr>
              <a:t>Property Info and Loan Purpose</a:t>
            </a:r>
          </a:p>
          <a:p>
            <a:pPr marL="400050" indent="-400050">
              <a:buFont typeface="+mj-lt"/>
              <a:buAutoNum type="romanUcPeriod"/>
            </a:pPr>
            <a:r>
              <a:rPr lang="en-US" sz="1600" b="0" dirty="0">
                <a:solidFill>
                  <a:schemeClr val="tx1"/>
                </a:solidFill>
              </a:rPr>
              <a:t>Borrower Info - Residency</a:t>
            </a:r>
          </a:p>
          <a:p>
            <a:pPr marL="400050" indent="-400050">
              <a:buFont typeface="+mj-lt"/>
              <a:buAutoNum type="romanUcPeriod"/>
            </a:pPr>
            <a:r>
              <a:rPr lang="en-US" sz="1600" b="0" dirty="0">
                <a:solidFill>
                  <a:schemeClr val="tx1"/>
                </a:solidFill>
              </a:rPr>
              <a:t>Employment Info</a:t>
            </a:r>
          </a:p>
          <a:p>
            <a:pPr marL="400050" indent="-400050">
              <a:buFont typeface="+mj-lt"/>
              <a:buAutoNum type="romanUcPeriod"/>
            </a:pPr>
            <a:r>
              <a:rPr lang="en-US" sz="1600" b="0" dirty="0">
                <a:solidFill>
                  <a:schemeClr val="tx1"/>
                </a:solidFill>
              </a:rPr>
              <a:t>Monthly Income and combined housing expense</a:t>
            </a:r>
            <a:endParaRPr lang="en-US" sz="2776" b="0" dirty="0">
              <a:solidFill>
                <a:schemeClr val="tx1"/>
              </a:solidFill>
              <a:latin typeface="+mj-lt"/>
            </a:endParaRPr>
          </a:p>
        </p:txBody>
      </p:sp>
      <p:sp>
        <p:nvSpPr>
          <p:cNvPr id="5" name="Title 4">
            <a:extLst>
              <a:ext uri="{FF2B5EF4-FFF2-40B4-BE49-F238E27FC236}">
                <a16:creationId xmlns:a16="http://schemas.microsoft.com/office/drawing/2014/main" id="{B158B657-41E0-49CF-B031-08CC5182AE62}"/>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31CB0A85-658B-47DD-8DBF-3F4E9EF4E02C}"/>
              </a:ext>
            </a:extLst>
          </p:cNvPr>
          <p:cNvSpPr>
            <a:spLocks noGrp="1"/>
          </p:cNvSpPr>
          <p:nvPr>
            <p:ph type="sldNum" sz="quarter" idx="4"/>
          </p:nvPr>
        </p:nvSpPr>
        <p:spPr/>
        <p:txBody>
          <a:bodyPr/>
          <a:lstStyle/>
          <a:p>
            <a:fld id="{4997E989-D798-4C62-8E93-3D2D613C2488}" type="slidenum">
              <a:rPr lang="en-US" smtClean="0"/>
              <a:pPr/>
              <a:t>4</a:t>
            </a:fld>
            <a:endParaRPr lang="en-US"/>
          </a:p>
        </p:txBody>
      </p:sp>
      <p:sp>
        <p:nvSpPr>
          <p:cNvPr id="8" name="TextBox 7">
            <a:extLst>
              <a:ext uri="{FF2B5EF4-FFF2-40B4-BE49-F238E27FC236}">
                <a16:creationId xmlns:a16="http://schemas.microsoft.com/office/drawing/2014/main" id="{0F30D7E0-A5BC-4A94-BF32-C3BC8E538A6D}"/>
              </a:ext>
            </a:extLst>
          </p:cNvPr>
          <p:cNvSpPr txBox="1"/>
          <p:nvPr/>
        </p:nvSpPr>
        <p:spPr>
          <a:xfrm>
            <a:off x="1992735" y="344542"/>
            <a:ext cx="5408103" cy="523220"/>
          </a:xfrm>
          <a:prstGeom prst="rect">
            <a:avLst/>
          </a:prstGeom>
          <a:noFill/>
        </p:spPr>
        <p:txBody>
          <a:bodyPr wrap="square" rtlCol="0">
            <a:spAutoFit/>
          </a:bodyPr>
          <a:lstStyle/>
          <a:p>
            <a:r>
              <a:rPr lang="en-US" sz="2800" dirty="0"/>
              <a:t>Interim Financing</a:t>
            </a:r>
          </a:p>
        </p:txBody>
      </p:sp>
      <p:sp>
        <p:nvSpPr>
          <p:cNvPr id="7" name="TextBox 6">
            <a:extLst>
              <a:ext uri="{FF2B5EF4-FFF2-40B4-BE49-F238E27FC236}">
                <a16:creationId xmlns:a16="http://schemas.microsoft.com/office/drawing/2014/main" id="{3429CE3D-F6D7-47D1-A601-F530A597FB50}"/>
              </a:ext>
            </a:extLst>
          </p:cNvPr>
          <p:cNvSpPr txBox="1"/>
          <p:nvPr/>
        </p:nvSpPr>
        <p:spPr>
          <a:xfrm>
            <a:off x="6568764" y="4424517"/>
            <a:ext cx="3932903" cy="2446824"/>
          </a:xfrm>
          <a:prstGeom prst="rect">
            <a:avLst/>
          </a:prstGeom>
          <a:noFill/>
        </p:spPr>
        <p:txBody>
          <a:bodyPr wrap="square" rtlCol="0">
            <a:spAutoFit/>
          </a:bodyPr>
          <a:lstStyle/>
          <a:p>
            <a:pPr>
              <a:spcBef>
                <a:spcPts val="1200"/>
              </a:spcBef>
            </a:pPr>
            <a:r>
              <a:rPr lang="en-US" dirty="0">
                <a:latin typeface="+mj-lt"/>
              </a:rPr>
              <a:t>VI.    Assets &amp; Liabilities</a:t>
            </a:r>
          </a:p>
          <a:p>
            <a:pPr>
              <a:spcBef>
                <a:spcPts val="1200"/>
              </a:spcBef>
            </a:pPr>
            <a:r>
              <a:rPr lang="en-US" dirty="0">
                <a:latin typeface="+mj-lt"/>
              </a:rPr>
              <a:t>VII.   Details of transaction</a:t>
            </a:r>
          </a:p>
          <a:p>
            <a:pPr marL="400050" indent="-400050">
              <a:spcBef>
                <a:spcPts val="1200"/>
              </a:spcBef>
              <a:buAutoNum type="romanUcPeriod" startAt="8"/>
            </a:pPr>
            <a:r>
              <a:rPr lang="en-US" dirty="0">
                <a:latin typeface="+mj-lt"/>
              </a:rPr>
              <a:t>  Declarations</a:t>
            </a:r>
          </a:p>
          <a:p>
            <a:pPr marL="400050" indent="-400050">
              <a:spcBef>
                <a:spcPts val="1200"/>
              </a:spcBef>
              <a:buAutoNum type="romanUcPeriod" startAt="8"/>
            </a:pPr>
            <a:r>
              <a:rPr lang="en-US" dirty="0">
                <a:latin typeface="+mj-lt"/>
              </a:rPr>
              <a:t>  Acknowledgment &amp; Agreement</a:t>
            </a:r>
          </a:p>
          <a:p>
            <a:pPr marL="400050" indent="-400050">
              <a:spcBef>
                <a:spcPts val="1200"/>
              </a:spcBef>
              <a:buAutoNum type="romanUcPeriod" startAt="8"/>
            </a:pPr>
            <a:r>
              <a:rPr lang="en-US" dirty="0">
                <a:latin typeface="+mj-lt"/>
              </a:rPr>
              <a:t>  Government Monitoring Info</a:t>
            </a:r>
          </a:p>
          <a:p>
            <a:endParaRPr lang="en-US" dirty="0"/>
          </a:p>
        </p:txBody>
      </p:sp>
      <p:pic>
        <p:nvPicPr>
          <p:cNvPr id="33" name="Picture Placeholder 32" descr="A picture containing building, floor, outdoor&#10;&#10;Description generated with very high confidence">
            <a:extLst>
              <a:ext uri="{FF2B5EF4-FFF2-40B4-BE49-F238E27FC236}">
                <a16:creationId xmlns:a16="http://schemas.microsoft.com/office/drawing/2014/main" id="{2052A38E-D623-4702-A5D1-03672500F2B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857" r="1857"/>
          <a:stretch>
            <a:fillRect/>
          </a:stretch>
        </p:blipFill>
        <p:spPr/>
      </p:pic>
      <p:sp>
        <p:nvSpPr>
          <p:cNvPr id="34" name="Text Placeholder 2">
            <a:extLst>
              <a:ext uri="{FF2B5EF4-FFF2-40B4-BE49-F238E27FC236}">
                <a16:creationId xmlns:a16="http://schemas.microsoft.com/office/drawing/2014/main" id="{A4F6D6A7-49D3-4B29-81AB-7AE1A8498032}"/>
              </a:ext>
            </a:extLst>
          </p:cNvPr>
          <p:cNvSpPr txBox="1">
            <a:spLocks/>
          </p:cNvSpPr>
          <p:nvPr/>
        </p:nvSpPr>
        <p:spPr>
          <a:xfrm>
            <a:off x="8462403" y="3145684"/>
            <a:ext cx="3138181" cy="3693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1961"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765"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568"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372"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372"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Mortgage Fundamentals </a:t>
            </a:r>
            <a:endParaRPr lang="en-US" dirty="0"/>
          </a:p>
        </p:txBody>
      </p:sp>
    </p:spTree>
    <p:extLst>
      <p:ext uri="{BB962C8B-B14F-4D97-AF65-F5344CB8AC3E}">
        <p14:creationId xmlns:p14="http://schemas.microsoft.com/office/powerpoint/2010/main" val="176571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40730A-7D6C-47E8-AF10-082F50EA35AC}"/>
              </a:ext>
            </a:extLst>
          </p:cNvPr>
          <p:cNvSpPr>
            <a:spLocks noGrp="1"/>
          </p:cNvSpPr>
          <p:nvPr>
            <p:ph type="sldNum" sz="quarter" idx="12"/>
          </p:nvPr>
        </p:nvSpPr>
        <p:spPr/>
        <p:txBody>
          <a:bodyPr/>
          <a:lstStyle/>
          <a:p>
            <a:fld id="{5AE1514C-5E56-4738-A1FF-4B1CFD2A3E36}" type="slidenum">
              <a:rPr lang="en-US" smtClean="0"/>
              <a:t>5</a:t>
            </a:fld>
            <a:endParaRPr lang="en-US"/>
          </a:p>
        </p:txBody>
      </p:sp>
      <p:sp>
        <p:nvSpPr>
          <p:cNvPr id="6" name="TextBox 5">
            <a:extLst>
              <a:ext uri="{FF2B5EF4-FFF2-40B4-BE49-F238E27FC236}">
                <a16:creationId xmlns:a16="http://schemas.microsoft.com/office/drawing/2014/main" id="{B53B2758-6572-49F2-9241-61424A493AF7}"/>
              </a:ext>
            </a:extLst>
          </p:cNvPr>
          <p:cNvSpPr txBox="1"/>
          <p:nvPr/>
        </p:nvSpPr>
        <p:spPr>
          <a:xfrm>
            <a:off x="8005893" y="100668"/>
            <a:ext cx="3003258" cy="6535024"/>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788D12C5-65B5-4CF4-939A-4663DE393144}"/>
              </a:ext>
            </a:extLst>
          </p:cNvPr>
          <p:cNvPicPr>
            <a:picLocks noChangeAspect="1"/>
          </p:cNvPicPr>
          <p:nvPr/>
        </p:nvPicPr>
        <p:blipFill>
          <a:blip r:embed="rId3"/>
          <a:stretch>
            <a:fillRect/>
          </a:stretch>
        </p:blipFill>
        <p:spPr>
          <a:xfrm>
            <a:off x="111448" y="100668"/>
            <a:ext cx="5211953" cy="6652470"/>
          </a:xfrm>
          <a:prstGeom prst="rect">
            <a:avLst/>
          </a:prstGeom>
        </p:spPr>
      </p:pic>
      <p:pic>
        <p:nvPicPr>
          <p:cNvPr id="11" name="Picture 10">
            <a:extLst>
              <a:ext uri="{FF2B5EF4-FFF2-40B4-BE49-F238E27FC236}">
                <a16:creationId xmlns:a16="http://schemas.microsoft.com/office/drawing/2014/main" id="{BC7E8840-00D1-424A-BF54-C6B6621B2629}"/>
              </a:ext>
            </a:extLst>
          </p:cNvPr>
          <p:cNvPicPr>
            <a:picLocks noChangeAspect="1"/>
          </p:cNvPicPr>
          <p:nvPr/>
        </p:nvPicPr>
        <p:blipFill>
          <a:blip r:embed="rId4"/>
          <a:stretch>
            <a:fillRect/>
          </a:stretch>
        </p:blipFill>
        <p:spPr>
          <a:xfrm>
            <a:off x="6061937" y="100668"/>
            <a:ext cx="5246423" cy="6701953"/>
          </a:xfrm>
          <a:prstGeom prst="rect">
            <a:avLst/>
          </a:prstGeom>
        </p:spPr>
      </p:pic>
    </p:spTree>
    <p:extLst>
      <p:ext uri="{BB962C8B-B14F-4D97-AF65-F5344CB8AC3E}">
        <p14:creationId xmlns:p14="http://schemas.microsoft.com/office/powerpoint/2010/main" val="145534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A7D2D8-D2EF-4D39-B29B-2F25D137B641}"/>
              </a:ext>
            </a:extLst>
          </p:cNvPr>
          <p:cNvSpPr>
            <a:spLocks noGrp="1"/>
          </p:cNvSpPr>
          <p:nvPr>
            <p:ph type="sldNum" sz="quarter" idx="12"/>
          </p:nvPr>
        </p:nvSpPr>
        <p:spPr/>
        <p:txBody>
          <a:bodyPr/>
          <a:lstStyle/>
          <a:p>
            <a:fld id="{5AE1514C-5E56-4738-A1FF-4B1CFD2A3E36}" type="slidenum">
              <a:rPr lang="en-US" smtClean="0"/>
              <a:t>6</a:t>
            </a:fld>
            <a:endParaRPr lang="en-US"/>
          </a:p>
        </p:txBody>
      </p:sp>
      <p:pic>
        <p:nvPicPr>
          <p:cNvPr id="4" name="Picture 3">
            <a:extLst>
              <a:ext uri="{FF2B5EF4-FFF2-40B4-BE49-F238E27FC236}">
                <a16:creationId xmlns:a16="http://schemas.microsoft.com/office/drawing/2014/main" id="{302156E3-AF0C-4B41-96A9-6E92085ED07F}"/>
              </a:ext>
            </a:extLst>
          </p:cNvPr>
          <p:cNvPicPr>
            <a:picLocks noChangeAspect="1"/>
          </p:cNvPicPr>
          <p:nvPr/>
        </p:nvPicPr>
        <p:blipFill>
          <a:blip r:embed="rId3"/>
          <a:stretch>
            <a:fillRect/>
          </a:stretch>
        </p:blipFill>
        <p:spPr>
          <a:xfrm>
            <a:off x="78589" y="58723"/>
            <a:ext cx="5256809" cy="6669248"/>
          </a:xfrm>
          <a:prstGeom prst="rect">
            <a:avLst/>
          </a:prstGeom>
        </p:spPr>
      </p:pic>
      <p:pic>
        <p:nvPicPr>
          <p:cNvPr id="5" name="Picture 4">
            <a:extLst>
              <a:ext uri="{FF2B5EF4-FFF2-40B4-BE49-F238E27FC236}">
                <a16:creationId xmlns:a16="http://schemas.microsoft.com/office/drawing/2014/main" id="{932FA90D-7D1F-488E-8329-DC8F90B0AFF3}"/>
              </a:ext>
            </a:extLst>
          </p:cNvPr>
          <p:cNvPicPr>
            <a:picLocks noChangeAspect="1"/>
          </p:cNvPicPr>
          <p:nvPr/>
        </p:nvPicPr>
        <p:blipFill>
          <a:blip r:embed="rId4"/>
          <a:stretch>
            <a:fillRect/>
          </a:stretch>
        </p:blipFill>
        <p:spPr>
          <a:xfrm>
            <a:off x="6074137" y="58723"/>
            <a:ext cx="5312011" cy="6669248"/>
          </a:xfrm>
          <a:prstGeom prst="rect">
            <a:avLst/>
          </a:prstGeom>
        </p:spPr>
      </p:pic>
    </p:spTree>
    <p:extLst>
      <p:ext uri="{BB962C8B-B14F-4D97-AF65-F5344CB8AC3E}">
        <p14:creationId xmlns:p14="http://schemas.microsoft.com/office/powerpoint/2010/main" val="235839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F5E1A-4885-41C9-A00E-FB1D2B9E4F79}"/>
              </a:ext>
            </a:extLst>
          </p:cNvPr>
          <p:cNvSpPr>
            <a:spLocks noGrp="1"/>
          </p:cNvSpPr>
          <p:nvPr>
            <p:ph type="body" sz="quarter" idx="10"/>
          </p:nvPr>
        </p:nvSpPr>
        <p:spPr>
          <a:xfrm>
            <a:off x="783740" y="3515093"/>
            <a:ext cx="10624520" cy="2751522"/>
          </a:xfrm>
        </p:spPr>
        <p:txBody>
          <a:bodyPr/>
          <a:lstStyle/>
          <a:p>
            <a:pPr lvl="2">
              <a:spcBef>
                <a:spcPts val="0"/>
              </a:spcBef>
              <a:spcAft>
                <a:spcPts val="0"/>
              </a:spcAft>
            </a:pPr>
            <a:r>
              <a:rPr lang="en-US" sz="1600" b="0" dirty="0">
                <a:solidFill>
                  <a:schemeClr val="tx1"/>
                </a:solidFill>
              </a:rPr>
              <a:t>What is the difference between a conditional approval, pre-qualification, pre-approval, approval, final approval, </a:t>
            </a:r>
          </a:p>
          <a:p>
            <a:pPr lvl="2">
              <a:spcBef>
                <a:spcPts val="0"/>
              </a:spcBef>
              <a:spcAft>
                <a:spcPts val="0"/>
              </a:spcAft>
            </a:pPr>
            <a:r>
              <a:rPr lang="en-US" sz="1600" b="0" dirty="0">
                <a:solidFill>
                  <a:schemeClr val="tx1"/>
                </a:solidFill>
              </a:rPr>
              <a:t>clear to close?</a:t>
            </a:r>
          </a:p>
          <a:p>
            <a:pPr lvl="2">
              <a:spcBef>
                <a:spcPts val="0"/>
              </a:spcBef>
              <a:spcAft>
                <a:spcPts val="0"/>
              </a:spcAft>
            </a:pPr>
            <a:endParaRPr lang="en-US" sz="1600" b="0" dirty="0">
              <a:solidFill>
                <a:schemeClr val="tx1"/>
              </a:solidFill>
              <a:latin typeface="+mj-lt"/>
            </a:endParaRPr>
          </a:p>
          <a:p>
            <a:pPr marL="684409" lvl="2" indent="-457200">
              <a:spcBef>
                <a:spcPts val="0"/>
              </a:spcBef>
              <a:spcAft>
                <a:spcPts val="0"/>
              </a:spcAft>
              <a:buFont typeface="Arial" panose="020B0604020202020204" pitchFamily="34" charset="0"/>
              <a:buChar char="•"/>
            </a:pPr>
            <a:r>
              <a:rPr lang="en-US" sz="1600" b="0" dirty="0">
                <a:solidFill>
                  <a:schemeClr val="tx1"/>
                </a:solidFill>
                <a:latin typeface="+mj-lt"/>
              </a:rPr>
              <a:t>Conditional approval/Pre-Qualification – Red Diamond can provide this same day. </a:t>
            </a:r>
          </a:p>
          <a:p>
            <a:pPr marL="684409" lvl="2" indent="-457200">
              <a:spcBef>
                <a:spcPts val="0"/>
              </a:spcBef>
              <a:spcAft>
                <a:spcPts val="0"/>
              </a:spcAft>
              <a:buFont typeface="Arial" panose="020B0604020202020204" pitchFamily="34" charset="0"/>
              <a:buChar char="•"/>
            </a:pPr>
            <a:endParaRPr lang="en-US" sz="1600" b="0" dirty="0">
              <a:solidFill>
                <a:schemeClr val="tx1"/>
              </a:solidFill>
              <a:latin typeface="+mj-lt"/>
            </a:endParaRPr>
          </a:p>
          <a:p>
            <a:pPr marL="684409" lvl="2" indent="-457200">
              <a:spcBef>
                <a:spcPts val="0"/>
              </a:spcBef>
              <a:spcAft>
                <a:spcPts val="0"/>
              </a:spcAft>
              <a:buFont typeface="Arial" panose="020B0604020202020204" pitchFamily="34" charset="0"/>
              <a:buChar char="•"/>
            </a:pPr>
            <a:r>
              <a:rPr lang="en-US" sz="1600" b="0" dirty="0">
                <a:solidFill>
                  <a:schemeClr val="tx1"/>
                </a:solidFill>
                <a:latin typeface="+mj-lt"/>
              </a:rPr>
              <a:t>What can go wrong: Income turns out different than the borrower provided.  The client does not have the cash to close. There was declining income. </a:t>
            </a:r>
          </a:p>
          <a:p>
            <a:pPr marL="684409" lvl="2" indent="-457200">
              <a:spcBef>
                <a:spcPts val="0"/>
              </a:spcBef>
              <a:spcAft>
                <a:spcPts val="0"/>
              </a:spcAft>
              <a:buFont typeface="Arial" panose="020B0604020202020204" pitchFamily="34" charset="0"/>
              <a:buChar char="•"/>
            </a:pPr>
            <a:endParaRPr lang="en-US" sz="1600" b="0" dirty="0">
              <a:solidFill>
                <a:schemeClr val="tx1"/>
              </a:solidFill>
              <a:latin typeface="+mj-lt"/>
            </a:endParaRPr>
          </a:p>
          <a:p>
            <a:pPr marL="684409" lvl="2" indent="-457200">
              <a:spcBef>
                <a:spcPts val="0"/>
              </a:spcBef>
              <a:spcAft>
                <a:spcPts val="0"/>
              </a:spcAft>
              <a:buFont typeface="Arial" panose="020B0604020202020204" pitchFamily="34" charset="0"/>
              <a:buChar char="•"/>
            </a:pPr>
            <a:r>
              <a:rPr lang="en-US" sz="1600" b="0" dirty="0">
                <a:solidFill>
                  <a:schemeClr val="tx1"/>
                </a:solidFill>
                <a:latin typeface="+mj-lt"/>
              </a:rPr>
              <a:t>Initial Underwriting approval:</a:t>
            </a:r>
          </a:p>
          <a:p>
            <a:pPr marL="684409" lvl="2" indent="-457200">
              <a:spcBef>
                <a:spcPts val="0"/>
              </a:spcBef>
              <a:spcAft>
                <a:spcPts val="0"/>
              </a:spcAft>
              <a:buFont typeface="Arial" panose="020B0604020202020204" pitchFamily="34" charset="0"/>
              <a:buChar char="•"/>
            </a:pPr>
            <a:endParaRPr lang="en-US" sz="1600" b="0" dirty="0">
              <a:solidFill>
                <a:schemeClr val="tx1"/>
              </a:solidFill>
              <a:latin typeface="+mj-lt"/>
            </a:endParaRPr>
          </a:p>
          <a:p>
            <a:pPr marL="684409" lvl="2" indent="-457200">
              <a:spcBef>
                <a:spcPts val="0"/>
              </a:spcBef>
              <a:spcAft>
                <a:spcPts val="0"/>
              </a:spcAft>
              <a:buFont typeface="Arial" panose="020B0604020202020204" pitchFamily="34" charset="0"/>
              <a:buChar char="•"/>
            </a:pPr>
            <a:r>
              <a:rPr lang="en-US" sz="1600" b="0" dirty="0">
                <a:solidFill>
                  <a:schemeClr val="tx1"/>
                </a:solidFill>
                <a:latin typeface="+mj-lt"/>
              </a:rPr>
              <a:t>Final Approval &amp; Clear to Close:</a:t>
            </a:r>
          </a:p>
          <a:p>
            <a:pPr marL="684409" lvl="2" indent="-457200">
              <a:spcBef>
                <a:spcPts val="0"/>
              </a:spcBef>
              <a:spcAft>
                <a:spcPts val="0"/>
              </a:spcAft>
              <a:buFont typeface="Arial" panose="020B0604020202020204" pitchFamily="34" charset="0"/>
              <a:buChar char="•"/>
            </a:pPr>
            <a:endParaRPr lang="en-US" sz="1600" b="0" dirty="0">
              <a:solidFill>
                <a:schemeClr val="tx1"/>
              </a:solidFill>
              <a:latin typeface="+mj-lt"/>
            </a:endParaRPr>
          </a:p>
        </p:txBody>
      </p:sp>
      <p:sp>
        <p:nvSpPr>
          <p:cNvPr id="5" name="Title 4">
            <a:extLst>
              <a:ext uri="{FF2B5EF4-FFF2-40B4-BE49-F238E27FC236}">
                <a16:creationId xmlns:a16="http://schemas.microsoft.com/office/drawing/2014/main" id="{B158B657-41E0-49CF-B031-08CC5182AE62}"/>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31CB0A85-658B-47DD-8DBF-3F4E9EF4E02C}"/>
              </a:ext>
            </a:extLst>
          </p:cNvPr>
          <p:cNvSpPr>
            <a:spLocks noGrp="1"/>
          </p:cNvSpPr>
          <p:nvPr>
            <p:ph type="sldNum" sz="quarter" idx="4"/>
          </p:nvPr>
        </p:nvSpPr>
        <p:spPr/>
        <p:txBody>
          <a:bodyPr/>
          <a:lstStyle/>
          <a:p>
            <a:fld id="{4997E989-D798-4C62-8E93-3D2D613C2488}" type="slidenum">
              <a:rPr lang="en-US" smtClean="0"/>
              <a:pPr/>
              <a:t>7</a:t>
            </a:fld>
            <a:endParaRPr lang="en-US"/>
          </a:p>
        </p:txBody>
      </p:sp>
      <p:sp>
        <p:nvSpPr>
          <p:cNvPr id="8" name="TextBox 7">
            <a:extLst>
              <a:ext uri="{FF2B5EF4-FFF2-40B4-BE49-F238E27FC236}">
                <a16:creationId xmlns:a16="http://schemas.microsoft.com/office/drawing/2014/main" id="{0F30D7E0-A5BC-4A94-BF32-C3BC8E538A6D}"/>
              </a:ext>
            </a:extLst>
          </p:cNvPr>
          <p:cNvSpPr txBox="1"/>
          <p:nvPr/>
        </p:nvSpPr>
        <p:spPr>
          <a:xfrm>
            <a:off x="1992735" y="344542"/>
            <a:ext cx="5408103" cy="523220"/>
          </a:xfrm>
          <a:prstGeom prst="rect">
            <a:avLst/>
          </a:prstGeom>
          <a:noFill/>
        </p:spPr>
        <p:txBody>
          <a:bodyPr wrap="square" rtlCol="0">
            <a:spAutoFit/>
          </a:bodyPr>
          <a:lstStyle/>
          <a:p>
            <a:r>
              <a:rPr lang="en-US" sz="2800" dirty="0"/>
              <a:t>Interim Financing</a:t>
            </a:r>
          </a:p>
        </p:txBody>
      </p:sp>
      <p:pic>
        <p:nvPicPr>
          <p:cNvPr id="9" name="Picture Placeholder 8" descr="A waterfall into a body of water&#10;&#10;Description generated with high confidence">
            <a:extLst>
              <a:ext uri="{FF2B5EF4-FFF2-40B4-BE49-F238E27FC236}">
                <a16:creationId xmlns:a16="http://schemas.microsoft.com/office/drawing/2014/main" id="{EE66B3A4-15DB-405F-BA99-D50421BA8B0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0643" b="10643"/>
          <a:stretch>
            <a:fillRect/>
          </a:stretch>
        </p:blipFill>
        <p:spPr/>
      </p:pic>
    </p:spTree>
    <p:extLst>
      <p:ext uri="{BB962C8B-B14F-4D97-AF65-F5344CB8AC3E}">
        <p14:creationId xmlns:p14="http://schemas.microsoft.com/office/powerpoint/2010/main" val="304366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130CD6-58F7-49D3-8DAA-125D9F08E4C2}"/>
              </a:ext>
            </a:extLst>
          </p:cNvPr>
          <p:cNvSpPr>
            <a:spLocks noGrp="1"/>
          </p:cNvSpPr>
          <p:nvPr>
            <p:ph type="body" sz="quarter" idx="10"/>
          </p:nvPr>
        </p:nvSpPr>
        <p:spPr>
          <a:xfrm>
            <a:off x="806399" y="3634208"/>
            <a:ext cx="6086013" cy="2191369"/>
          </a:xfrm>
        </p:spPr>
        <p:txBody>
          <a:bodyPr/>
          <a:lstStyle/>
          <a:p>
            <a:r>
              <a:rPr lang="en-US" sz="1600" b="0" dirty="0">
                <a:solidFill>
                  <a:schemeClr val="tx1"/>
                </a:solidFill>
              </a:rPr>
              <a:t>Who provides the underwriting guidelines for Mortgage loans: </a:t>
            </a:r>
          </a:p>
          <a:p>
            <a:r>
              <a:rPr lang="en-US" sz="1600" b="0" dirty="0">
                <a:solidFill>
                  <a:schemeClr val="tx1"/>
                </a:solidFill>
              </a:rPr>
              <a:t>Who are these entities and what do they do?</a:t>
            </a:r>
          </a:p>
          <a:p>
            <a:pPr marL="457200" indent="-457200">
              <a:buFont typeface="Arial" panose="020B0604020202020204" pitchFamily="34" charset="0"/>
              <a:buChar char="•"/>
            </a:pPr>
            <a:r>
              <a:rPr lang="en-US" sz="1600" b="0" dirty="0">
                <a:solidFill>
                  <a:schemeClr val="tx1"/>
                </a:solidFill>
              </a:rPr>
              <a:t>Fannie Mae &amp; Freddie Mac </a:t>
            </a:r>
          </a:p>
          <a:p>
            <a:pPr marL="457200" indent="-457200">
              <a:buFont typeface="Arial" panose="020B0604020202020204" pitchFamily="34" charset="0"/>
              <a:buChar char="•"/>
            </a:pPr>
            <a:r>
              <a:rPr lang="en-US" sz="1600" b="0" dirty="0">
                <a:solidFill>
                  <a:schemeClr val="tx1"/>
                </a:solidFill>
              </a:rPr>
              <a:t>FHA </a:t>
            </a:r>
          </a:p>
          <a:p>
            <a:pPr marL="457200" indent="-457200">
              <a:buFont typeface="Arial" panose="020B0604020202020204" pitchFamily="34" charset="0"/>
              <a:buChar char="•"/>
            </a:pPr>
            <a:r>
              <a:rPr lang="en-US" sz="1600" b="0" dirty="0">
                <a:solidFill>
                  <a:schemeClr val="tx1"/>
                </a:solidFill>
              </a:rPr>
              <a:t>VA </a:t>
            </a:r>
          </a:p>
          <a:p>
            <a:pPr marL="457200" indent="-457200">
              <a:buFont typeface="Arial" panose="020B0604020202020204" pitchFamily="34" charset="0"/>
              <a:buChar char="•"/>
            </a:pPr>
            <a:r>
              <a:rPr lang="en-US" sz="1600" b="0" dirty="0">
                <a:solidFill>
                  <a:schemeClr val="tx1"/>
                </a:solidFill>
              </a:rPr>
              <a:t>Non-QM – What are the options? </a:t>
            </a:r>
          </a:p>
        </p:txBody>
      </p:sp>
      <p:sp>
        <p:nvSpPr>
          <p:cNvPr id="6" name="Slide Number Placeholder 5">
            <a:extLst>
              <a:ext uri="{FF2B5EF4-FFF2-40B4-BE49-F238E27FC236}">
                <a16:creationId xmlns:a16="http://schemas.microsoft.com/office/drawing/2014/main" id="{B6C5670E-1376-4377-8B7D-3E64FEF27091}"/>
              </a:ext>
            </a:extLst>
          </p:cNvPr>
          <p:cNvSpPr>
            <a:spLocks noGrp="1"/>
          </p:cNvSpPr>
          <p:nvPr>
            <p:ph type="sldNum" sz="quarter" idx="4"/>
          </p:nvPr>
        </p:nvSpPr>
        <p:spPr/>
        <p:txBody>
          <a:bodyPr/>
          <a:lstStyle/>
          <a:p>
            <a:fld id="{4997E989-D798-4C62-8E93-3D2D613C2488}" type="slidenum">
              <a:rPr lang="en-US" smtClean="0"/>
              <a:pPr/>
              <a:t>8</a:t>
            </a:fld>
            <a:endParaRPr lang="en-US"/>
          </a:p>
        </p:txBody>
      </p:sp>
      <p:sp>
        <p:nvSpPr>
          <p:cNvPr id="27" name="TextBox 26">
            <a:extLst>
              <a:ext uri="{FF2B5EF4-FFF2-40B4-BE49-F238E27FC236}">
                <a16:creationId xmlns:a16="http://schemas.microsoft.com/office/drawing/2014/main" id="{2412C49E-01E6-4312-A473-0FDC20A1ACF1}"/>
              </a:ext>
            </a:extLst>
          </p:cNvPr>
          <p:cNvSpPr txBox="1"/>
          <p:nvPr/>
        </p:nvSpPr>
        <p:spPr>
          <a:xfrm>
            <a:off x="8641672" y="4192518"/>
            <a:ext cx="2753822" cy="1200329"/>
          </a:xfrm>
          <a:prstGeom prst="rect">
            <a:avLst/>
          </a:prstGeom>
          <a:noFill/>
        </p:spPr>
        <p:txBody>
          <a:bodyPr wrap="square" rtlCol="0">
            <a:spAutoFit/>
          </a:bodyPr>
          <a:lstStyle/>
          <a:p>
            <a:pPr algn="ctr"/>
            <a:r>
              <a:rPr lang="en-US" i="1" dirty="0"/>
              <a:t>“The risk is transferred to these entities because the file was underwritten to their guidelines.” </a:t>
            </a:r>
          </a:p>
        </p:txBody>
      </p:sp>
      <p:pic>
        <p:nvPicPr>
          <p:cNvPr id="7" name="Picture Placeholder 6" descr="A pool of water&#10;&#10;Description generated with high confidence">
            <a:extLst>
              <a:ext uri="{FF2B5EF4-FFF2-40B4-BE49-F238E27FC236}">
                <a16:creationId xmlns:a16="http://schemas.microsoft.com/office/drawing/2014/main" id="{FB5E8BD8-2F22-4D7E-BCD0-E50B335D10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3120" b="13120"/>
          <a:stretch>
            <a:fillRect/>
          </a:stretch>
        </p:blipFill>
        <p:spPr/>
      </p:pic>
    </p:spTree>
    <p:extLst>
      <p:ext uri="{BB962C8B-B14F-4D97-AF65-F5344CB8AC3E}">
        <p14:creationId xmlns:p14="http://schemas.microsoft.com/office/powerpoint/2010/main" val="103880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F5E1A-4885-41C9-A00E-FB1D2B9E4F79}"/>
              </a:ext>
            </a:extLst>
          </p:cNvPr>
          <p:cNvSpPr>
            <a:spLocks noGrp="1"/>
          </p:cNvSpPr>
          <p:nvPr>
            <p:ph type="body" sz="quarter" idx="10"/>
          </p:nvPr>
        </p:nvSpPr>
        <p:spPr>
          <a:xfrm>
            <a:off x="1543420" y="3617140"/>
            <a:ext cx="4434593" cy="2086725"/>
          </a:xfrm>
        </p:spPr>
        <p:txBody>
          <a:bodyPr/>
          <a:lstStyle/>
          <a:p>
            <a:pPr lvl="2">
              <a:spcBef>
                <a:spcPts val="0"/>
              </a:spcBef>
              <a:spcAft>
                <a:spcPts val="0"/>
              </a:spcAft>
            </a:pPr>
            <a:r>
              <a:rPr lang="en-US" sz="1600" b="0" dirty="0">
                <a:solidFill>
                  <a:schemeClr val="tx1"/>
                </a:solidFill>
              </a:rPr>
              <a:t>The 4 C’s – let’s discuss at a high level</a:t>
            </a:r>
          </a:p>
          <a:p>
            <a:pPr lvl="2">
              <a:spcBef>
                <a:spcPts val="0"/>
              </a:spcBef>
              <a:spcAft>
                <a:spcPts val="0"/>
              </a:spcAft>
            </a:pPr>
            <a:endParaRPr lang="en-US" sz="1600" b="0" dirty="0">
              <a:solidFill>
                <a:schemeClr val="tx1"/>
              </a:solidFill>
            </a:endParaRPr>
          </a:p>
          <a:p>
            <a:pPr marL="512959" lvl="2" indent="-285750">
              <a:spcBef>
                <a:spcPts val="0"/>
              </a:spcBef>
              <a:spcAft>
                <a:spcPts val="0"/>
              </a:spcAft>
              <a:buFont typeface="Arial" panose="020B0604020202020204" pitchFamily="34" charset="0"/>
              <a:buChar char="•"/>
            </a:pPr>
            <a:r>
              <a:rPr lang="en-US" sz="1600" b="0" dirty="0">
                <a:solidFill>
                  <a:schemeClr val="tx1"/>
                </a:solidFill>
                <a:latin typeface="+mj-lt"/>
              </a:rPr>
              <a:t>Credit – Minimum credit score</a:t>
            </a:r>
          </a:p>
          <a:p>
            <a:pPr marL="512959" lvl="2" indent="-285750">
              <a:spcBef>
                <a:spcPts val="0"/>
              </a:spcBef>
              <a:spcAft>
                <a:spcPts val="0"/>
              </a:spcAft>
              <a:buFont typeface="Arial" panose="020B0604020202020204" pitchFamily="34" charset="0"/>
              <a:buChar char="•"/>
            </a:pPr>
            <a:endParaRPr lang="en-US" sz="1600" b="0" dirty="0">
              <a:solidFill>
                <a:schemeClr val="tx1"/>
              </a:solidFill>
              <a:latin typeface="+mj-lt"/>
            </a:endParaRPr>
          </a:p>
          <a:p>
            <a:pPr marL="512959" lvl="2" indent="-285750">
              <a:spcBef>
                <a:spcPts val="0"/>
              </a:spcBef>
              <a:spcAft>
                <a:spcPts val="0"/>
              </a:spcAft>
              <a:buFont typeface="Arial" panose="020B0604020202020204" pitchFamily="34" charset="0"/>
              <a:buChar char="•"/>
            </a:pPr>
            <a:r>
              <a:rPr lang="en-US" sz="1600" b="0" dirty="0">
                <a:solidFill>
                  <a:schemeClr val="tx1"/>
                </a:solidFill>
                <a:latin typeface="+mj-lt"/>
              </a:rPr>
              <a:t>Capacity – Debt to income ratio</a:t>
            </a:r>
          </a:p>
          <a:p>
            <a:pPr marL="512959" lvl="2" indent="-285750">
              <a:spcBef>
                <a:spcPts val="0"/>
              </a:spcBef>
              <a:spcAft>
                <a:spcPts val="0"/>
              </a:spcAft>
              <a:buFont typeface="Arial" panose="020B0604020202020204" pitchFamily="34" charset="0"/>
              <a:buChar char="•"/>
            </a:pPr>
            <a:endParaRPr lang="en-US" sz="1600" b="0" dirty="0">
              <a:solidFill>
                <a:schemeClr val="tx1"/>
              </a:solidFill>
              <a:latin typeface="+mj-lt"/>
            </a:endParaRPr>
          </a:p>
          <a:p>
            <a:pPr marL="512959" lvl="2" indent="-285750">
              <a:spcBef>
                <a:spcPts val="0"/>
              </a:spcBef>
              <a:spcAft>
                <a:spcPts val="0"/>
              </a:spcAft>
              <a:buFont typeface="Arial" panose="020B0604020202020204" pitchFamily="34" charset="0"/>
              <a:buChar char="•"/>
            </a:pPr>
            <a:r>
              <a:rPr lang="en-US" sz="1600" b="0" dirty="0">
                <a:solidFill>
                  <a:schemeClr val="tx1"/>
                </a:solidFill>
                <a:latin typeface="+mj-lt"/>
              </a:rPr>
              <a:t>Capital – Down payment/cash to close</a:t>
            </a:r>
          </a:p>
          <a:p>
            <a:pPr marL="512959" lvl="2" indent="-285750">
              <a:spcBef>
                <a:spcPts val="0"/>
              </a:spcBef>
              <a:spcAft>
                <a:spcPts val="0"/>
              </a:spcAft>
              <a:buFont typeface="Arial" panose="020B0604020202020204" pitchFamily="34" charset="0"/>
              <a:buChar char="•"/>
            </a:pPr>
            <a:endParaRPr lang="en-US" sz="1600" b="0" dirty="0">
              <a:solidFill>
                <a:schemeClr val="tx1"/>
              </a:solidFill>
              <a:latin typeface="+mj-lt"/>
            </a:endParaRPr>
          </a:p>
          <a:p>
            <a:pPr marL="512959" lvl="2" indent="-285750">
              <a:spcBef>
                <a:spcPts val="0"/>
              </a:spcBef>
              <a:spcAft>
                <a:spcPts val="0"/>
              </a:spcAft>
              <a:buFont typeface="Arial" panose="020B0604020202020204" pitchFamily="34" charset="0"/>
              <a:buChar char="•"/>
            </a:pPr>
            <a:r>
              <a:rPr lang="en-US" sz="1600" b="0" dirty="0">
                <a:solidFill>
                  <a:schemeClr val="tx1"/>
                </a:solidFill>
                <a:latin typeface="+mj-lt"/>
              </a:rPr>
              <a:t>Collateral – Appraisal</a:t>
            </a:r>
            <a:endParaRPr lang="en-US" sz="1600" b="0" dirty="0">
              <a:solidFill>
                <a:schemeClr val="tx1"/>
              </a:solidFill>
            </a:endParaRPr>
          </a:p>
        </p:txBody>
      </p:sp>
      <p:sp>
        <p:nvSpPr>
          <p:cNvPr id="5" name="Title 4">
            <a:extLst>
              <a:ext uri="{FF2B5EF4-FFF2-40B4-BE49-F238E27FC236}">
                <a16:creationId xmlns:a16="http://schemas.microsoft.com/office/drawing/2014/main" id="{B158B657-41E0-49CF-B031-08CC5182AE62}"/>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31CB0A85-658B-47DD-8DBF-3F4E9EF4E02C}"/>
              </a:ext>
            </a:extLst>
          </p:cNvPr>
          <p:cNvSpPr>
            <a:spLocks noGrp="1"/>
          </p:cNvSpPr>
          <p:nvPr>
            <p:ph type="sldNum" sz="quarter" idx="4"/>
          </p:nvPr>
        </p:nvSpPr>
        <p:spPr/>
        <p:txBody>
          <a:bodyPr/>
          <a:lstStyle/>
          <a:p>
            <a:fld id="{4997E989-D798-4C62-8E93-3D2D613C2488}" type="slidenum">
              <a:rPr lang="en-US" smtClean="0"/>
              <a:pPr/>
              <a:t>9</a:t>
            </a:fld>
            <a:endParaRPr lang="en-US"/>
          </a:p>
        </p:txBody>
      </p:sp>
      <p:sp>
        <p:nvSpPr>
          <p:cNvPr id="8" name="TextBox 7">
            <a:extLst>
              <a:ext uri="{FF2B5EF4-FFF2-40B4-BE49-F238E27FC236}">
                <a16:creationId xmlns:a16="http://schemas.microsoft.com/office/drawing/2014/main" id="{0F30D7E0-A5BC-4A94-BF32-C3BC8E538A6D}"/>
              </a:ext>
            </a:extLst>
          </p:cNvPr>
          <p:cNvSpPr txBox="1"/>
          <p:nvPr/>
        </p:nvSpPr>
        <p:spPr>
          <a:xfrm>
            <a:off x="1992735" y="344542"/>
            <a:ext cx="5408103" cy="523220"/>
          </a:xfrm>
          <a:prstGeom prst="rect">
            <a:avLst/>
          </a:prstGeom>
          <a:noFill/>
        </p:spPr>
        <p:txBody>
          <a:bodyPr wrap="square" rtlCol="0">
            <a:spAutoFit/>
          </a:bodyPr>
          <a:lstStyle/>
          <a:p>
            <a:r>
              <a:rPr lang="en-US" sz="2800" dirty="0"/>
              <a:t>Interim Financing</a:t>
            </a:r>
          </a:p>
        </p:txBody>
      </p:sp>
      <p:pic>
        <p:nvPicPr>
          <p:cNvPr id="13" name="Picture Placeholder 12" descr="A picture containing tree&#10;&#10;Description generated with high confidence">
            <a:extLst>
              <a:ext uri="{FF2B5EF4-FFF2-40B4-BE49-F238E27FC236}">
                <a16:creationId xmlns:a16="http://schemas.microsoft.com/office/drawing/2014/main" id="{DB933ED3-4860-47AD-B221-17F03C7509A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80" r="1380"/>
          <a:stretch>
            <a:fillRect/>
          </a:stretch>
        </p:blipFill>
        <p:spPr/>
      </p:pic>
      <p:sp>
        <p:nvSpPr>
          <p:cNvPr id="16" name="Text Placeholder 15">
            <a:extLst>
              <a:ext uri="{FF2B5EF4-FFF2-40B4-BE49-F238E27FC236}">
                <a16:creationId xmlns:a16="http://schemas.microsoft.com/office/drawing/2014/main" id="{620CDE02-A1CA-402E-9E1D-3E4BE4FEFD65}"/>
              </a:ext>
            </a:extLst>
          </p:cNvPr>
          <p:cNvSpPr>
            <a:spLocks noGrp="1"/>
          </p:cNvSpPr>
          <p:nvPr>
            <p:ph type="body" sz="quarter" idx="11"/>
          </p:nvPr>
        </p:nvSpPr>
        <p:spPr>
          <a:xfrm>
            <a:off x="7875638" y="3940474"/>
            <a:ext cx="3097162" cy="535531"/>
          </a:xfrm>
        </p:spPr>
        <p:txBody>
          <a:bodyPr/>
          <a:lstStyle/>
          <a:p>
            <a:pPr algn="ctr"/>
            <a:r>
              <a:rPr lang="en-US" sz="1600" b="0" dirty="0">
                <a:latin typeface="+mj-lt"/>
              </a:rPr>
              <a:t>“Only 4 critical main issues to close a home loan. “</a:t>
            </a:r>
          </a:p>
        </p:txBody>
      </p:sp>
    </p:spTree>
    <p:extLst>
      <p:ext uri="{BB962C8B-B14F-4D97-AF65-F5344CB8AC3E}">
        <p14:creationId xmlns:p14="http://schemas.microsoft.com/office/powerpoint/2010/main" val="959364143"/>
      </p:ext>
    </p:extLst>
  </p:cSld>
  <p:clrMapOvr>
    <a:masterClrMapping/>
  </p:clrMapOvr>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18524</TotalTime>
  <Words>2988</Words>
  <Application>Microsoft Office PowerPoint</Application>
  <PresentationFormat>Widescreen</PresentationFormat>
  <Paragraphs>385</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 Reports/Scores/Problems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Financing</dc:title>
  <dc:subject/>
  <dc:creator>Mike Porter</dc:creator>
  <cp:keywords/>
  <dc:description/>
  <cp:lastModifiedBy>Mike Porter</cp:lastModifiedBy>
  <cp:revision>197</cp:revision>
  <cp:lastPrinted>2017-08-30T15:06:42Z</cp:lastPrinted>
  <dcterms:created xsi:type="dcterms:W3CDTF">2017-06-12T17:12:16Z</dcterms:created>
  <dcterms:modified xsi:type="dcterms:W3CDTF">2023-10-11T19:45:42Z</dcterms:modified>
  <cp:category/>
</cp:coreProperties>
</file>