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3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6" d="100"/>
          <a:sy n="126" d="100"/>
        </p:scale>
        <p:origin x="1158" y="10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4181d2e7ab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4181d2e7ab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4181d2e7ab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4181d2e7ab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4181d2e7ab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4181d2e7ab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4181d2e7ab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4181d2e7ab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4181d2e7ab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4181d2e7ab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4181d2e7ab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4181d2e7ab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4181d2e7ab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4181d2e7ab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4181d2e7ab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4181d2e7ab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4181d2e7ab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4181d2e7ab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4181d2e7ab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4181d2e7ab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4181d2e7ab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4181d2e7ab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4181d2e7ab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4181d2e7ab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4181d2e7ab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4181d2e7ab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4181d2e7ab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4181d2e7ab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4181d2e7ab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4181d2e7ab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4181d2e7ab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4181d2e7ab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4181d2e7ab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4181d2e7ab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4181d2e7ab_0_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4181d2e7ab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4181d2e7ab_0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4181d2e7ab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4181d2e7ab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4181d2e7ab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4181d2e7ab_0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4181d2e7ab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4181d2e7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4181d2e7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4181d2e7ab_0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4181d2e7ab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4181d2e7ab_0_1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4181d2e7ab_0_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4181d2e7ab_0_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4181d2e7ab_0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4181d2e7ab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4181d2e7a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4181d2e7ab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4181d2e7ab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4181d2e7ab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4181d2e7ab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4181d2e7ab_0_2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4181d2e7ab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4181d2e7ab_0_2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4181d2e7ab_0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4181d2e7ab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4181d2e7ab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0"/>
            <a:ext cx="3040825" cy="1972275"/>
          </a:xfrm>
          <a:prstGeom prst="rect">
            <a:avLst/>
          </a:prstGeom>
          <a:noFill/>
          <a:ln>
            <a:noFill/>
          </a:ln>
        </p:spPr>
      </p:pic>
      <p:pic>
        <p:nvPicPr>
          <p:cNvPr id="55" name="Google Shape;55;p13"/>
          <p:cNvPicPr preferRelativeResize="0"/>
          <p:nvPr/>
        </p:nvPicPr>
        <p:blipFill>
          <a:blip r:embed="rId4">
            <a:alphaModFix/>
          </a:blip>
          <a:stretch>
            <a:fillRect/>
          </a:stretch>
        </p:blipFill>
        <p:spPr>
          <a:xfrm>
            <a:off x="3051586" y="0"/>
            <a:ext cx="3040825" cy="1972275"/>
          </a:xfrm>
          <a:prstGeom prst="rect">
            <a:avLst/>
          </a:prstGeom>
          <a:noFill/>
          <a:ln>
            <a:noFill/>
          </a:ln>
        </p:spPr>
      </p:pic>
      <p:pic>
        <p:nvPicPr>
          <p:cNvPr id="56" name="Google Shape;56;p13"/>
          <p:cNvPicPr preferRelativeResize="0"/>
          <p:nvPr/>
        </p:nvPicPr>
        <p:blipFill>
          <a:blip r:embed="rId5">
            <a:alphaModFix/>
          </a:blip>
          <a:stretch>
            <a:fillRect/>
          </a:stretch>
        </p:blipFill>
        <p:spPr>
          <a:xfrm>
            <a:off x="6103175" y="0"/>
            <a:ext cx="3040825" cy="1972275"/>
          </a:xfrm>
          <a:prstGeom prst="rect">
            <a:avLst/>
          </a:prstGeom>
          <a:noFill/>
          <a:ln>
            <a:noFill/>
          </a:ln>
        </p:spPr>
      </p:pic>
      <p:sp>
        <p:nvSpPr>
          <p:cNvPr id="57" name="Google Shape;57;p13"/>
          <p:cNvSpPr txBox="1">
            <a:spLocks noGrp="1"/>
          </p:cNvSpPr>
          <p:nvPr>
            <p:ph type="subTitle" idx="1"/>
          </p:nvPr>
        </p:nvSpPr>
        <p:spPr>
          <a:xfrm>
            <a:off x="311700" y="3274500"/>
            <a:ext cx="8520600" cy="1560900"/>
          </a:xfrm>
          <a:prstGeom prst="rect">
            <a:avLst/>
          </a:prstGeom>
          <a:solidFill>
            <a:schemeClr val="lt1"/>
          </a:solidFill>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00000"/>
                </a:solidFill>
              </a:rPr>
              <a:t>Rachel &amp; Mike Porter - Red Diamond Home Loans</a:t>
            </a:r>
            <a:endParaRPr>
              <a:solidFill>
                <a:srgbClr val="000000"/>
              </a:solidFill>
            </a:endParaRPr>
          </a:p>
          <a:p>
            <a:pPr marL="0" lvl="0" indent="0" algn="ctr" rtl="0">
              <a:spcBef>
                <a:spcPts val="0"/>
              </a:spcBef>
              <a:spcAft>
                <a:spcPts val="0"/>
              </a:spcAft>
              <a:buNone/>
            </a:pPr>
            <a:r>
              <a:rPr lang="en">
                <a:solidFill>
                  <a:srgbClr val="000000"/>
                </a:solidFill>
              </a:rPr>
              <a:t>Robby Ritchey - Southlake Area Appraiser</a:t>
            </a:r>
            <a:endParaRPr>
              <a:solidFill>
                <a:srgbClr val="000000"/>
              </a:solidFill>
            </a:endParaRPr>
          </a:p>
          <a:p>
            <a:pPr marL="0" lvl="0" indent="0" algn="ctr" rtl="0">
              <a:spcBef>
                <a:spcPts val="0"/>
              </a:spcBef>
              <a:spcAft>
                <a:spcPts val="0"/>
              </a:spcAft>
              <a:buNone/>
            </a:pPr>
            <a:r>
              <a:rPr lang="en">
                <a:solidFill>
                  <a:srgbClr val="000000"/>
                </a:solidFill>
              </a:rPr>
              <a:t>Kati Ciraci - Fixd Home Warranty</a:t>
            </a:r>
            <a:endParaRPr>
              <a:solidFill>
                <a:srgbClr val="000000"/>
              </a:solidFill>
            </a:endParaRPr>
          </a:p>
        </p:txBody>
      </p:sp>
      <p:sp>
        <p:nvSpPr>
          <p:cNvPr id="58" name="Google Shape;58;p13"/>
          <p:cNvSpPr txBox="1">
            <a:spLocks noGrp="1"/>
          </p:cNvSpPr>
          <p:nvPr>
            <p:ph type="ctrTitle"/>
          </p:nvPr>
        </p:nvSpPr>
        <p:spPr>
          <a:xfrm>
            <a:off x="2005800" y="2212825"/>
            <a:ext cx="5132400" cy="1000200"/>
          </a:xfrm>
          <a:prstGeom prst="rect">
            <a:avLst/>
          </a:prstGeom>
          <a:solidFill>
            <a:schemeClr val="lt1"/>
          </a:solidFill>
        </p:spPr>
        <p:txBody>
          <a:bodyPr spcFirstLastPara="1" wrap="square" lIns="91425" tIns="91425" rIns="91425" bIns="91425" anchor="b" anchorCtr="0">
            <a:noAutofit/>
          </a:bodyPr>
          <a:lstStyle/>
          <a:p>
            <a:pPr marL="0" lvl="0" indent="0" algn="ctr" rtl="0">
              <a:spcBef>
                <a:spcPts val="0"/>
              </a:spcBef>
              <a:spcAft>
                <a:spcPts val="0"/>
              </a:spcAft>
              <a:buNone/>
            </a:pPr>
            <a:r>
              <a:rPr lang="en"/>
              <a:t>Appraisal CE</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Appraisal Forms</a:t>
            </a:r>
            <a:endParaRPr/>
          </a:p>
        </p:txBody>
      </p:sp>
      <p:pic>
        <p:nvPicPr>
          <p:cNvPr id="116" name="Google Shape;116;p22"/>
          <p:cNvPicPr preferRelativeResize="0"/>
          <p:nvPr/>
        </p:nvPicPr>
        <p:blipFill>
          <a:blip r:embed="rId3">
            <a:alphaModFix/>
          </a:blip>
          <a:stretch>
            <a:fillRect/>
          </a:stretch>
        </p:blipFill>
        <p:spPr>
          <a:xfrm>
            <a:off x="2418088" y="1435950"/>
            <a:ext cx="4307825" cy="30413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p23"/>
          <p:cNvPicPr preferRelativeResize="0"/>
          <p:nvPr/>
        </p:nvPicPr>
        <p:blipFill>
          <a:blip r:embed="rId3">
            <a:alphaModFix/>
          </a:blip>
          <a:stretch>
            <a:fillRect/>
          </a:stretch>
        </p:blipFill>
        <p:spPr>
          <a:xfrm>
            <a:off x="78775" y="0"/>
            <a:ext cx="6435715" cy="5143500"/>
          </a:xfrm>
          <a:prstGeom prst="rect">
            <a:avLst/>
          </a:prstGeom>
          <a:noFill/>
          <a:ln>
            <a:noFill/>
          </a:ln>
        </p:spPr>
      </p:pic>
      <p:sp>
        <p:nvSpPr>
          <p:cNvPr id="122" name="Google Shape;122;p23"/>
          <p:cNvSpPr txBox="1"/>
          <p:nvPr/>
        </p:nvSpPr>
        <p:spPr>
          <a:xfrm>
            <a:off x="6468775" y="408325"/>
            <a:ext cx="2428500" cy="447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Page 1 part 1: </a:t>
            </a:r>
            <a:endParaRPr/>
          </a:p>
          <a:p>
            <a:pPr marL="0" lvl="0" indent="0" algn="l" rtl="0">
              <a:spcBef>
                <a:spcPts val="0"/>
              </a:spcBef>
              <a:spcAft>
                <a:spcPts val="0"/>
              </a:spcAft>
              <a:buNone/>
            </a:pPr>
            <a:endParaRPr/>
          </a:p>
          <a:p>
            <a:pPr marL="457200" lvl="0" indent="-317500" algn="l" rtl="0">
              <a:spcBef>
                <a:spcPts val="0"/>
              </a:spcBef>
              <a:spcAft>
                <a:spcPts val="0"/>
              </a:spcAft>
              <a:buClr>
                <a:srgbClr val="FF0000"/>
              </a:buClr>
              <a:buSzPts val="1400"/>
              <a:buAutoNum type="arabicPeriod"/>
            </a:pPr>
            <a:r>
              <a:rPr lang="en">
                <a:solidFill>
                  <a:srgbClr val="FF0000"/>
                </a:solidFill>
              </a:rPr>
              <a:t>Subject:</a:t>
            </a:r>
            <a:r>
              <a:rPr lang="en"/>
              <a:t> provides property address, legal description, &amp; more</a:t>
            </a:r>
            <a:endParaRPr/>
          </a:p>
          <a:p>
            <a:pPr marL="457200" lvl="0" indent="-317500" algn="l" rtl="0">
              <a:spcBef>
                <a:spcPts val="0"/>
              </a:spcBef>
              <a:spcAft>
                <a:spcPts val="0"/>
              </a:spcAft>
              <a:buClr>
                <a:srgbClr val="FF0000"/>
              </a:buClr>
              <a:buSzPts val="1400"/>
              <a:buAutoNum type="arabicPeriod"/>
            </a:pPr>
            <a:r>
              <a:rPr lang="en">
                <a:solidFill>
                  <a:srgbClr val="FF0000"/>
                </a:solidFill>
              </a:rPr>
              <a:t>Contract: </a:t>
            </a:r>
            <a:r>
              <a:rPr lang="en" sz="800"/>
              <a:t>addresses the appraiser’s view of the sales contract, nothing anything in the sale that is not typical of the market or that would affect the negotiated price.  </a:t>
            </a:r>
            <a:r>
              <a:rPr lang="en" sz="800" b="1"/>
              <a:t>NOTE</a:t>
            </a:r>
            <a:r>
              <a:rPr lang="en" sz="800"/>
              <a:t>: This must be updated with any changes that occur after the initial purchase contract - so ALWAYS send your lender ANY amendments or changes ASAP.</a:t>
            </a:r>
            <a:endParaRPr sz="800"/>
          </a:p>
          <a:p>
            <a:pPr marL="457200" lvl="0" indent="-317500" algn="l" rtl="0">
              <a:spcBef>
                <a:spcPts val="0"/>
              </a:spcBef>
              <a:spcAft>
                <a:spcPts val="0"/>
              </a:spcAft>
              <a:buClr>
                <a:srgbClr val="FF0000"/>
              </a:buClr>
              <a:buSzPts val="1400"/>
              <a:buAutoNum type="arabicPeriod"/>
            </a:pPr>
            <a:r>
              <a:rPr lang="en">
                <a:solidFill>
                  <a:srgbClr val="FF0000"/>
                </a:solidFill>
              </a:rPr>
              <a:t>Neighborhood:</a:t>
            </a:r>
            <a:r>
              <a:rPr lang="en"/>
              <a:t> </a:t>
            </a:r>
            <a:r>
              <a:rPr lang="en" sz="1100"/>
              <a:t>Includes property location, demand and supply of housing, comments on neighborhood and market conditions</a:t>
            </a:r>
            <a:endParaRPr sz="1100"/>
          </a:p>
          <a:p>
            <a:pPr marL="457200" lvl="0" indent="-317500" algn="l" rtl="0">
              <a:spcBef>
                <a:spcPts val="0"/>
              </a:spcBef>
              <a:spcAft>
                <a:spcPts val="0"/>
              </a:spcAft>
              <a:buClr>
                <a:srgbClr val="FF0000"/>
              </a:buClr>
              <a:buSzPts val="1400"/>
              <a:buAutoNum type="arabicPeriod"/>
            </a:pPr>
            <a:r>
              <a:rPr lang="en">
                <a:solidFill>
                  <a:srgbClr val="FF0000"/>
                </a:solidFill>
              </a:rPr>
              <a:t>Site:</a:t>
            </a:r>
            <a:r>
              <a:rPr lang="en"/>
              <a:t> </a:t>
            </a:r>
            <a:r>
              <a:rPr lang="en" sz="1200"/>
              <a:t>Contains info regarding zoning, off-site improvements, utilities, drainage, and flood hazard</a:t>
            </a:r>
            <a:endParaRPr sz="1200"/>
          </a:p>
        </p:txBody>
      </p:sp>
      <p:sp>
        <p:nvSpPr>
          <p:cNvPr id="123" name="Google Shape;123;p23"/>
          <p:cNvSpPr txBox="1"/>
          <p:nvPr/>
        </p:nvSpPr>
        <p:spPr>
          <a:xfrm>
            <a:off x="0" y="866800"/>
            <a:ext cx="558900" cy="39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rPr>
              <a:t>1.</a:t>
            </a:r>
            <a:endParaRPr>
              <a:solidFill>
                <a:srgbClr val="FF0000"/>
              </a:solidFill>
            </a:endParaRPr>
          </a:p>
        </p:txBody>
      </p:sp>
      <p:sp>
        <p:nvSpPr>
          <p:cNvPr id="124" name="Google Shape;124;p23"/>
          <p:cNvSpPr txBox="1"/>
          <p:nvPr/>
        </p:nvSpPr>
        <p:spPr>
          <a:xfrm>
            <a:off x="0" y="1819575"/>
            <a:ext cx="343800" cy="39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rPr>
              <a:t>2.</a:t>
            </a:r>
            <a:endParaRPr>
              <a:solidFill>
                <a:srgbClr val="FF0000"/>
              </a:solidFill>
            </a:endParaRPr>
          </a:p>
        </p:txBody>
      </p:sp>
      <p:sp>
        <p:nvSpPr>
          <p:cNvPr id="125" name="Google Shape;125;p23"/>
          <p:cNvSpPr txBox="1"/>
          <p:nvPr/>
        </p:nvSpPr>
        <p:spPr>
          <a:xfrm>
            <a:off x="0" y="2851125"/>
            <a:ext cx="343800" cy="45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rPr>
              <a:t>3.</a:t>
            </a:r>
            <a:endParaRPr>
              <a:solidFill>
                <a:srgbClr val="FF0000"/>
              </a:solidFill>
            </a:endParaRPr>
          </a:p>
        </p:txBody>
      </p:sp>
      <p:sp>
        <p:nvSpPr>
          <p:cNvPr id="126" name="Google Shape;126;p23"/>
          <p:cNvSpPr txBox="1"/>
          <p:nvPr/>
        </p:nvSpPr>
        <p:spPr>
          <a:xfrm>
            <a:off x="0" y="4226550"/>
            <a:ext cx="343800" cy="39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rPr>
              <a:t>4.</a:t>
            </a:r>
            <a:endParaRPr>
              <a:solidFill>
                <a:srgbClr val="FF000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131" name="Google Shape;131;p24"/>
          <p:cNvPicPr preferRelativeResize="0"/>
          <p:nvPr/>
        </p:nvPicPr>
        <p:blipFill>
          <a:blip r:embed="rId3">
            <a:alphaModFix/>
          </a:blip>
          <a:stretch>
            <a:fillRect/>
          </a:stretch>
        </p:blipFill>
        <p:spPr>
          <a:xfrm>
            <a:off x="0" y="817150"/>
            <a:ext cx="6905726" cy="3466700"/>
          </a:xfrm>
          <a:prstGeom prst="rect">
            <a:avLst/>
          </a:prstGeom>
          <a:noFill/>
          <a:ln>
            <a:noFill/>
          </a:ln>
        </p:spPr>
      </p:pic>
      <p:sp>
        <p:nvSpPr>
          <p:cNvPr id="132" name="Google Shape;132;p24"/>
          <p:cNvSpPr txBox="1"/>
          <p:nvPr/>
        </p:nvSpPr>
        <p:spPr>
          <a:xfrm>
            <a:off x="6805475" y="587425"/>
            <a:ext cx="2156400" cy="436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Page 1 part 2: </a:t>
            </a:r>
            <a:endParaRPr/>
          </a:p>
          <a:p>
            <a:pPr marL="0" lvl="0" indent="0" algn="l" rtl="0">
              <a:spcBef>
                <a:spcPts val="0"/>
              </a:spcBef>
              <a:spcAft>
                <a:spcPts val="0"/>
              </a:spcAft>
              <a:buNone/>
            </a:pPr>
            <a:endParaRPr/>
          </a:p>
          <a:p>
            <a:pPr marL="0" lvl="0" indent="0" algn="l" rtl="0">
              <a:spcBef>
                <a:spcPts val="0"/>
              </a:spcBef>
              <a:spcAft>
                <a:spcPts val="0"/>
              </a:spcAft>
              <a:buNone/>
            </a:pPr>
            <a:r>
              <a:rPr lang="en">
                <a:solidFill>
                  <a:srgbClr val="FF0000"/>
                </a:solidFill>
              </a:rPr>
              <a:t>Improvements:</a:t>
            </a:r>
            <a:r>
              <a:rPr lang="en"/>
              <a:t> </a:t>
            </a:r>
            <a:endParaRPr/>
          </a:p>
          <a:p>
            <a:pPr marL="0" lvl="0" indent="0" algn="l" rtl="0">
              <a:spcBef>
                <a:spcPts val="0"/>
              </a:spcBef>
              <a:spcAft>
                <a:spcPts val="0"/>
              </a:spcAft>
              <a:buNone/>
            </a:pPr>
            <a:r>
              <a:rPr lang="en"/>
              <a:t>States style of home, type of foundation, and includes an exterior and interior description.</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37" name="Google Shape;137;p25"/>
          <p:cNvPicPr preferRelativeResize="0"/>
          <p:nvPr/>
        </p:nvPicPr>
        <p:blipFill>
          <a:blip r:embed="rId3">
            <a:alphaModFix/>
          </a:blip>
          <a:stretch>
            <a:fillRect/>
          </a:stretch>
        </p:blipFill>
        <p:spPr>
          <a:xfrm>
            <a:off x="0" y="300875"/>
            <a:ext cx="6490174" cy="4405650"/>
          </a:xfrm>
          <a:prstGeom prst="rect">
            <a:avLst/>
          </a:prstGeom>
          <a:noFill/>
          <a:ln>
            <a:noFill/>
          </a:ln>
        </p:spPr>
      </p:pic>
      <p:sp>
        <p:nvSpPr>
          <p:cNvPr id="138" name="Google Shape;138;p25"/>
          <p:cNvSpPr txBox="1"/>
          <p:nvPr/>
        </p:nvSpPr>
        <p:spPr>
          <a:xfrm>
            <a:off x="6461600" y="573100"/>
            <a:ext cx="2378400" cy="393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Page 2 part 1:</a:t>
            </a:r>
            <a:endParaRPr/>
          </a:p>
          <a:p>
            <a:pPr marL="0" lvl="0" indent="0" algn="l" rtl="0">
              <a:spcBef>
                <a:spcPts val="0"/>
              </a:spcBef>
              <a:spcAft>
                <a:spcPts val="0"/>
              </a:spcAft>
              <a:buNone/>
            </a:pPr>
            <a:endParaRPr/>
          </a:p>
          <a:p>
            <a:pPr marL="0" lvl="0" indent="0" algn="l" rtl="0">
              <a:spcBef>
                <a:spcPts val="0"/>
              </a:spcBef>
              <a:spcAft>
                <a:spcPts val="0"/>
              </a:spcAft>
              <a:buNone/>
            </a:pPr>
            <a:r>
              <a:rPr lang="en">
                <a:solidFill>
                  <a:srgbClr val="FF0000"/>
                </a:solidFill>
              </a:rPr>
              <a:t>Sales Comparison Approach: </a:t>
            </a:r>
            <a:endParaRPr>
              <a:solidFill>
                <a:srgbClr val="FF0000"/>
              </a:solidFill>
            </a:endParaRPr>
          </a:p>
          <a:p>
            <a:pPr marL="0" lvl="0" indent="0" algn="l" rtl="0">
              <a:spcBef>
                <a:spcPts val="0"/>
              </a:spcBef>
              <a:spcAft>
                <a:spcPts val="0"/>
              </a:spcAft>
              <a:buNone/>
            </a:pPr>
            <a:r>
              <a:rPr lang="en"/>
              <a:t>Provides a minimum of 3 comparable closed sales required to determine market value.</a:t>
            </a:r>
            <a:r>
              <a:rPr lang="en">
                <a:solidFill>
                  <a:srgbClr val="FF0000"/>
                </a:solidFill>
              </a:rPr>
              <a:t> </a:t>
            </a:r>
            <a:endParaRPr>
              <a:solidFill>
                <a:srgbClr val="FF0000"/>
              </a:solidFill>
            </a:endParaRPr>
          </a:p>
          <a:p>
            <a:pPr marL="0" lvl="0" indent="0" algn="l" rtl="0">
              <a:spcBef>
                <a:spcPts val="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3" name="Google Shape;143;p26"/>
          <p:cNvPicPr preferRelativeResize="0"/>
          <p:nvPr/>
        </p:nvPicPr>
        <p:blipFill>
          <a:blip r:embed="rId3">
            <a:alphaModFix/>
          </a:blip>
          <a:stretch>
            <a:fillRect/>
          </a:stretch>
        </p:blipFill>
        <p:spPr>
          <a:xfrm>
            <a:off x="58950" y="530113"/>
            <a:ext cx="6551325" cy="4083275"/>
          </a:xfrm>
          <a:prstGeom prst="rect">
            <a:avLst/>
          </a:prstGeom>
          <a:noFill/>
          <a:ln>
            <a:noFill/>
          </a:ln>
        </p:spPr>
      </p:pic>
      <p:sp>
        <p:nvSpPr>
          <p:cNvPr id="144" name="Google Shape;144;p26"/>
          <p:cNvSpPr txBox="1"/>
          <p:nvPr/>
        </p:nvSpPr>
        <p:spPr>
          <a:xfrm>
            <a:off x="6676525" y="515775"/>
            <a:ext cx="2184900" cy="436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Page 2 part 2: </a:t>
            </a:r>
            <a:endParaRPr/>
          </a:p>
          <a:p>
            <a:pPr marL="0" lvl="0" indent="0" algn="l" rtl="0">
              <a:spcBef>
                <a:spcPts val="0"/>
              </a:spcBef>
              <a:spcAft>
                <a:spcPts val="0"/>
              </a:spcAft>
              <a:buNone/>
            </a:pPr>
            <a:endParaRPr/>
          </a:p>
          <a:p>
            <a:pPr marL="0" lvl="0" indent="0" algn="l" rtl="0">
              <a:spcBef>
                <a:spcPts val="0"/>
              </a:spcBef>
              <a:spcAft>
                <a:spcPts val="0"/>
              </a:spcAft>
              <a:buNone/>
            </a:pPr>
            <a:r>
              <a:rPr lang="en"/>
              <a:t>The rest of the Sales Comparison Approach &amp; </a:t>
            </a:r>
            <a:endParaRPr/>
          </a:p>
          <a:p>
            <a:pPr marL="0" lvl="0" indent="0" algn="l" rtl="0">
              <a:spcBef>
                <a:spcPts val="0"/>
              </a:spcBef>
              <a:spcAft>
                <a:spcPts val="0"/>
              </a:spcAft>
              <a:buNone/>
            </a:pPr>
            <a:endParaRPr/>
          </a:p>
          <a:p>
            <a:pPr marL="0" lvl="0" indent="0" algn="l" rtl="0">
              <a:spcBef>
                <a:spcPts val="0"/>
              </a:spcBef>
              <a:spcAft>
                <a:spcPts val="0"/>
              </a:spcAft>
              <a:buNone/>
            </a:pPr>
            <a:r>
              <a:rPr lang="en">
                <a:solidFill>
                  <a:srgbClr val="FF0000"/>
                </a:solidFill>
              </a:rPr>
              <a:t>Reconciliation:</a:t>
            </a:r>
            <a:r>
              <a:rPr lang="en"/>
              <a:t> </a:t>
            </a:r>
            <a:endParaRPr/>
          </a:p>
          <a:p>
            <a:pPr marL="0" lvl="0" indent="0" algn="l" rtl="0">
              <a:spcBef>
                <a:spcPts val="0"/>
              </a:spcBef>
              <a:spcAft>
                <a:spcPts val="0"/>
              </a:spcAft>
              <a:buNone/>
            </a:pPr>
            <a:r>
              <a:rPr lang="en"/>
              <a:t>Provides certification of appraisal and final </a:t>
            </a:r>
            <a:r>
              <a:rPr lang="en" b="1"/>
              <a:t>value</a:t>
            </a:r>
            <a:r>
              <a:rPr lang="en"/>
              <a:t>.</a:t>
            </a:r>
            <a:endParaRPr/>
          </a:p>
        </p:txBody>
      </p:sp>
      <p:sp>
        <p:nvSpPr>
          <p:cNvPr id="145" name="Google Shape;145;p26"/>
          <p:cNvSpPr/>
          <p:nvPr/>
        </p:nvSpPr>
        <p:spPr>
          <a:xfrm>
            <a:off x="322350" y="3001575"/>
            <a:ext cx="5695200" cy="322200"/>
          </a:xfrm>
          <a:prstGeom prst="rect">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6"/>
          <p:cNvSpPr/>
          <p:nvPr/>
        </p:nvSpPr>
        <p:spPr>
          <a:xfrm>
            <a:off x="257900" y="3932850"/>
            <a:ext cx="6074700" cy="393900"/>
          </a:xfrm>
          <a:prstGeom prst="rect">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51" name="Google Shape;151;p27"/>
          <p:cNvPicPr preferRelativeResize="0"/>
          <p:nvPr/>
        </p:nvPicPr>
        <p:blipFill>
          <a:blip r:embed="rId3">
            <a:alphaModFix/>
          </a:blip>
          <a:stretch>
            <a:fillRect/>
          </a:stretch>
        </p:blipFill>
        <p:spPr>
          <a:xfrm>
            <a:off x="44974" y="601750"/>
            <a:ext cx="6013675" cy="3940000"/>
          </a:xfrm>
          <a:prstGeom prst="rect">
            <a:avLst/>
          </a:prstGeom>
          <a:noFill/>
          <a:ln>
            <a:noFill/>
          </a:ln>
        </p:spPr>
      </p:pic>
      <p:sp>
        <p:nvSpPr>
          <p:cNvPr id="152" name="Google Shape;152;p27"/>
          <p:cNvSpPr txBox="1"/>
          <p:nvPr/>
        </p:nvSpPr>
        <p:spPr>
          <a:xfrm>
            <a:off x="6225200" y="780850"/>
            <a:ext cx="2593200" cy="378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Page 3:</a:t>
            </a:r>
            <a:endParaRPr/>
          </a:p>
          <a:p>
            <a:pPr marL="0" lvl="0" indent="0" algn="l" rtl="0">
              <a:spcBef>
                <a:spcPts val="0"/>
              </a:spcBef>
              <a:spcAft>
                <a:spcPts val="0"/>
              </a:spcAft>
              <a:buNone/>
            </a:pPr>
            <a:endParaRPr/>
          </a:p>
          <a:p>
            <a:pPr marL="457200" lvl="0" indent="-317500" algn="l" rtl="0">
              <a:spcBef>
                <a:spcPts val="0"/>
              </a:spcBef>
              <a:spcAft>
                <a:spcPts val="0"/>
              </a:spcAft>
              <a:buClr>
                <a:srgbClr val="FF0000"/>
              </a:buClr>
              <a:buSzPts val="1400"/>
              <a:buAutoNum type="arabicPeriod"/>
            </a:pPr>
            <a:r>
              <a:rPr lang="en">
                <a:solidFill>
                  <a:srgbClr val="FF0000"/>
                </a:solidFill>
              </a:rPr>
              <a:t>Cost Approach:</a:t>
            </a:r>
            <a:r>
              <a:rPr lang="en"/>
              <a:t> </a:t>
            </a:r>
            <a:r>
              <a:rPr lang="en" sz="1200"/>
              <a:t>Shows appraiser’s estimated cost of site, reproduction costs and depreciation used to determine final value if the home were newly constructed </a:t>
            </a:r>
            <a:r>
              <a:rPr lang="en"/>
              <a:t> </a:t>
            </a:r>
            <a:endParaRPr/>
          </a:p>
          <a:p>
            <a:pPr marL="457200" lvl="0" indent="-317500" algn="l" rtl="0">
              <a:spcBef>
                <a:spcPts val="0"/>
              </a:spcBef>
              <a:spcAft>
                <a:spcPts val="0"/>
              </a:spcAft>
              <a:buClr>
                <a:srgbClr val="FF0000"/>
              </a:buClr>
              <a:buSzPts val="1400"/>
              <a:buAutoNum type="arabicPeriod"/>
            </a:pPr>
            <a:r>
              <a:rPr lang="en">
                <a:solidFill>
                  <a:srgbClr val="FF0000"/>
                </a:solidFill>
              </a:rPr>
              <a:t>Income Approach:</a:t>
            </a:r>
            <a:r>
              <a:rPr lang="en"/>
              <a:t> </a:t>
            </a:r>
            <a:r>
              <a:rPr lang="en" sz="1200"/>
              <a:t>Determines value of property using estimated monthly rent</a:t>
            </a:r>
            <a:endParaRPr sz="1200"/>
          </a:p>
          <a:p>
            <a:pPr marL="457200" lvl="0" indent="-317500" algn="l" rtl="0">
              <a:spcBef>
                <a:spcPts val="0"/>
              </a:spcBef>
              <a:spcAft>
                <a:spcPts val="0"/>
              </a:spcAft>
              <a:buClr>
                <a:srgbClr val="FF0000"/>
              </a:buClr>
              <a:buSzPts val="1400"/>
              <a:buAutoNum type="arabicPeriod"/>
            </a:pPr>
            <a:r>
              <a:rPr lang="en">
                <a:solidFill>
                  <a:srgbClr val="FF0000"/>
                </a:solidFill>
              </a:rPr>
              <a:t>PUD Information:</a:t>
            </a:r>
            <a:r>
              <a:rPr lang="en"/>
              <a:t> </a:t>
            </a:r>
            <a:r>
              <a:rPr lang="en" sz="1200"/>
              <a:t>Provides project information when the subject is part of a Planned Unit Development</a:t>
            </a:r>
            <a:endParaRPr sz="1200"/>
          </a:p>
        </p:txBody>
      </p:sp>
      <p:sp>
        <p:nvSpPr>
          <p:cNvPr id="153" name="Google Shape;153;p27"/>
          <p:cNvSpPr txBox="1"/>
          <p:nvPr/>
        </p:nvSpPr>
        <p:spPr>
          <a:xfrm>
            <a:off x="-7175" y="1182000"/>
            <a:ext cx="444000" cy="39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rPr>
              <a:t>1.</a:t>
            </a:r>
            <a:endParaRPr>
              <a:solidFill>
                <a:srgbClr val="FF0000"/>
              </a:solidFill>
            </a:endParaRPr>
          </a:p>
        </p:txBody>
      </p:sp>
      <p:sp>
        <p:nvSpPr>
          <p:cNvPr id="154" name="Google Shape;154;p27"/>
          <p:cNvSpPr txBox="1"/>
          <p:nvPr/>
        </p:nvSpPr>
        <p:spPr>
          <a:xfrm>
            <a:off x="-7175" y="2335350"/>
            <a:ext cx="343800" cy="33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rPr>
              <a:t>2.</a:t>
            </a:r>
            <a:endParaRPr>
              <a:solidFill>
                <a:srgbClr val="FF0000"/>
              </a:solidFill>
            </a:endParaRPr>
          </a:p>
        </p:txBody>
      </p:sp>
      <p:sp>
        <p:nvSpPr>
          <p:cNvPr id="155" name="Google Shape;155;p27"/>
          <p:cNvSpPr txBox="1"/>
          <p:nvPr/>
        </p:nvSpPr>
        <p:spPr>
          <a:xfrm>
            <a:off x="-7175" y="3187825"/>
            <a:ext cx="343800" cy="33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rPr>
              <a:t>3.</a:t>
            </a:r>
            <a:endParaRPr>
              <a:solidFill>
                <a:srgbClr val="FF00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60" name="Google Shape;160;p28"/>
          <p:cNvPicPr preferRelativeResize="0"/>
          <p:nvPr/>
        </p:nvPicPr>
        <p:blipFill>
          <a:blip r:embed="rId3">
            <a:alphaModFix/>
          </a:blip>
          <a:stretch>
            <a:fillRect/>
          </a:stretch>
        </p:blipFill>
        <p:spPr>
          <a:xfrm>
            <a:off x="2520790" y="0"/>
            <a:ext cx="4102420" cy="51435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pic>
        <p:nvPicPr>
          <p:cNvPr id="165" name="Google Shape;165;p29"/>
          <p:cNvPicPr preferRelativeResize="0"/>
          <p:nvPr/>
        </p:nvPicPr>
        <p:blipFill>
          <a:blip r:embed="rId3">
            <a:alphaModFix/>
          </a:blip>
          <a:stretch>
            <a:fillRect/>
          </a:stretch>
        </p:blipFill>
        <p:spPr>
          <a:xfrm>
            <a:off x="2540206" y="0"/>
            <a:ext cx="4063587" cy="514349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170" name="Google Shape;170;p30"/>
          <p:cNvPicPr preferRelativeResize="0"/>
          <p:nvPr/>
        </p:nvPicPr>
        <p:blipFill>
          <a:blip r:embed="rId3">
            <a:alphaModFix/>
          </a:blip>
          <a:stretch>
            <a:fillRect/>
          </a:stretch>
        </p:blipFill>
        <p:spPr>
          <a:xfrm>
            <a:off x="2524125" y="0"/>
            <a:ext cx="4095749" cy="51434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Google Shape;175;p31"/>
          <p:cNvPicPr preferRelativeResize="0"/>
          <p:nvPr/>
        </p:nvPicPr>
        <p:blipFill>
          <a:blip r:embed="rId3">
            <a:alphaModFix/>
          </a:blip>
          <a:stretch>
            <a:fillRect/>
          </a:stretch>
        </p:blipFill>
        <p:spPr>
          <a:xfrm>
            <a:off x="1687150" y="96713"/>
            <a:ext cx="5769699" cy="495007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Today’s Agenda</a:t>
            </a:r>
            <a:endParaRPr sz="3000"/>
          </a:p>
        </p:txBody>
      </p:sp>
      <p:sp>
        <p:nvSpPr>
          <p:cNvPr id="64" name="Google Shape;64;p14"/>
          <p:cNvSpPr txBox="1">
            <a:spLocks noGrp="1"/>
          </p:cNvSpPr>
          <p:nvPr>
            <p:ph type="body" idx="1"/>
          </p:nvPr>
        </p:nvSpPr>
        <p:spPr>
          <a:xfrm>
            <a:off x="311700" y="1310075"/>
            <a:ext cx="4115400" cy="3416400"/>
          </a:xfrm>
          <a:prstGeom prst="rect">
            <a:avLst/>
          </a:prstGeom>
        </p:spPr>
        <p:txBody>
          <a:bodyPr spcFirstLastPara="1" wrap="square" lIns="91425" tIns="91425" rIns="91425" bIns="91425" anchor="t" anchorCtr="0">
            <a:noAutofit/>
          </a:bodyPr>
          <a:lstStyle/>
          <a:p>
            <a:pPr marL="457200" lvl="0" indent="-381000" algn="l" rtl="0">
              <a:lnSpc>
                <a:spcPct val="200000"/>
              </a:lnSpc>
              <a:spcBef>
                <a:spcPts val="0"/>
              </a:spcBef>
              <a:spcAft>
                <a:spcPts val="0"/>
              </a:spcAft>
              <a:buClr>
                <a:srgbClr val="000000"/>
              </a:buClr>
              <a:buSzPts val="2400"/>
              <a:buChar char="-"/>
            </a:pPr>
            <a:r>
              <a:rPr lang="en" sz="2400">
                <a:solidFill>
                  <a:srgbClr val="000000"/>
                </a:solidFill>
              </a:rPr>
              <a:t>FAQs </a:t>
            </a:r>
            <a:endParaRPr sz="2400">
              <a:solidFill>
                <a:srgbClr val="000000"/>
              </a:solidFill>
            </a:endParaRPr>
          </a:p>
          <a:p>
            <a:pPr marL="457200" lvl="0" indent="-381000" algn="l" rtl="0">
              <a:lnSpc>
                <a:spcPct val="200000"/>
              </a:lnSpc>
              <a:spcBef>
                <a:spcPts val="0"/>
              </a:spcBef>
              <a:spcAft>
                <a:spcPts val="0"/>
              </a:spcAft>
              <a:buClr>
                <a:srgbClr val="000000"/>
              </a:buClr>
              <a:buSzPts val="2400"/>
              <a:buChar char="-"/>
            </a:pPr>
            <a:r>
              <a:rPr lang="en" sz="2400">
                <a:solidFill>
                  <a:srgbClr val="000000"/>
                </a:solidFill>
              </a:rPr>
              <a:t>Case Studies </a:t>
            </a:r>
            <a:endParaRPr sz="2400">
              <a:solidFill>
                <a:srgbClr val="000000"/>
              </a:solidFill>
            </a:endParaRPr>
          </a:p>
          <a:p>
            <a:pPr marL="457200" lvl="0" indent="-381000" algn="l" rtl="0">
              <a:lnSpc>
                <a:spcPct val="200000"/>
              </a:lnSpc>
              <a:spcBef>
                <a:spcPts val="0"/>
              </a:spcBef>
              <a:spcAft>
                <a:spcPts val="0"/>
              </a:spcAft>
              <a:buClr>
                <a:srgbClr val="000000"/>
              </a:buClr>
              <a:buSzPts val="2400"/>
              <a:buChar char="-"/>
            </a:pPr>
            <a:r>
              <a:rPr lang="en" sz="2400">
                <a:solidFill>
                  <a:srgbClr val="000000"/>
                </a:solidFill>
              </a:rPr>
              <a:t>Full Appraisal Review</a:t>
            </a:r>
            <a:endParaRPr sz="2400">
              <a:solidFill>
                <a:srgbClr val="000000"/>
              </a:solidFill>
            </a:endParaRPr>
          </a:p>
          <a:p>
            <a:pPr marL="457200" lvl="0" indent="-381000" algn="l" rtl="0">
              <a:lnSpc>
                <a:spcPct val="200000"/>
              </a:lnSpc>
              <a:spcBef>
                <a:spcPts val="0"/>
              </a:spcBef>
              <a:spcAft>
                <a:spcPts val="0"/>
              </a:spcAft>
              <a:buClr>
                <a:srgbClr val="000000"/>
              </a:buClr>
              <a:buSzPts val="2400"/>
              <a:buChar char="-"/>
            </a:pPr>
            <a:r>
              <a:rPr lang="en" sz="2400">
                <a:solidFill>
                  <a:srgbClr val="000000"/>
                </a:solidFill>
              </a:rPr>
              <a:t>Q&amp;A </a:t>
            </a:r>
            <a:endParaRPr sz="2400">
              <a:solidFill>
                <a:srgbClr val="000000"/>
              </a:solidFill>
            </a:endParaRPr>
          </a:p>
        </p:txBody>
      </p:sp>
      <p:pic>
        <p:nvPicPr>
          <p:cNvPr id="65" name="Google Shape;65;p14"/>
          <p:cNvPicPr preferRelativeResize="0"/>
          <p:nvPr/>
        </p:nvPicPr>
        <p:blipFill>
          <a:blip r:embed="rId3">
            <a:alphaModFix/>
          </a:blip>
          <a:stretch>
            <a:fillRect/>
          </a:stretch>
        </p:blipFill>
        <p:spPr>
          <a:xfrm>
            <a:off x="4266875" y="1013551"/>
            <a:ext cx="4674579" cy="311640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80" name="Google Shape;180;p32"/>
          <p:cNvPicPr preferRelativeResize="0"/>
          <p:nvPr/>
        </p:nvPicPr>
        <p:blipFill>
          <a:blip r:embed="rId3">
            <a:alphaModFix/>
          </a:blip>
          <a:stretch>
            <a:fillRect/>
          </a:stretch>
        </p:blipFill>
        <p:spPr>
          <a:xfrm>
            <a:off x="2578971" y="0"/>
            <a:ext cx="3986057" cy="514349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Google Shape;185;p33"/>
          <p:cNvPicPr preferRelativeResize="0"/>
          <p:nvPr/>
        </p:nvPicPr>
        <p:blipFill>
          <a:blip r:embed="rId3">
            <a:alphaModFix/>
          </a:blip>
          <a:stretch>
            <a:fillRect/>
          </a:stretch>
        </p:blipFill>
        <p:spPr>
          <a:xfrm>
            <a:off x="2539040" y="0"/>
            <a:ext cx="4065920" cy="514349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190" name="Google Shape;190;p34"/>
          <p:cNvPicPr preferRelativeResize="0"/>
          <p:nvPr/>
        </p:nvPicPr>
        <p:blipFill>
          <a:blip r:embed="rId3">
            <a:alphaModFix/>
          </a:blip>
          <a:stretch>
            <a:fillRect/>
          </a:stretch>
        </p:blipFill>
        <p:spPr>
          <a:xfrm>
            <a:off x="2487799" y="0"/>
            <a:ext cx="4168401" cy="514349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p35"/>
          <p:cNvPicPr preferRelativeResize="0"/>
          <p:nvPr/>
        </p:nvPicPr>
        <p:blipFill>
          <a:blip r:embed="rId3">
            <a:alphaModFix/>
          </a:blip>
          <a:stretch>
            <a:fillRect/>
          </a:stretch>
        </p:blipFill>
        <p:spPr>
          <a:xfrm>
            <a:off x="2532432" y="0"/>
            <a:ext cx="4079136" cy="514350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200" name="Google Shape;200;p36"/>
          <p:cNvPicPr preferRelativeResize="0"/>
          <p:nvPr/>
        </p:nvPicPr>
        <p:blipFill>
          <a:blip r:embed="rId3">
            <a:alphaModFix/>
          </a:blip>
          <a:stretch>
            <a:fillRect/>
          </a:stretch>
        </p:blipFill>
        <p:spPr>
          <a:xfrm>
            <a:off x="2569611" y="0"/>
            <a:ext cx="4004779" cy="51435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05" name="Google Shape;205;p37"/>
          <p:cNvPicPr preferRelativeResize="0"/>
          <p:nvPr/>
        </p:nvPicPr>
        <p:blipFill>
          <a:blip r:embed="rId3">
            <a:alphaModFix/>
          </a:blip>
          <a:stretch>
            <a:fillRect/>
          </a:stretch>
        </p:blipFill>
        <p:spPr>
          <a:xfrm>
            <a:off x="2513472" y="0"/>
            <a:ext cx="4117056" cy="51435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Google Shape;210;p38"/>
          <p:cNvPicPr preferRelativeResize="0"/>
          <p:nvPr/>
        </p:nvPicPr>
        <p:blipFill>
          <a:blip r:embed="rId3">
            <a:alphaModFix/>
          </a:blip>
          <a:stretch>
            <a:fillRect/>
          </a:stretch>
        </p:blipFill>
        <p:spPr>
          <a:xfrm>
            <a:off x="1257588" y="0"/>
            <a:ext cx="6628822" cy="514349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p39"/>
          <p:cNvPicPr preferRelativeResize="0"/>
          <p:nvPr/>
        </p:nvPicPr>
        <p:blipFill>
          <a:blip r:embed="rId3">
            <a:alphaModFix/>
          </a:blip>
          <a:stretch>
            <a:fillRect/>
          </a:stretch>
        </p:blipFill>
        <p:spPr>
          <a:xfrm>
            <a:off x="2083658" y="0"/>
            <a:ext cx="4976683" cy="51435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0" name="Google Shape;220;p40"/>
          <p:cNvPicPr preferRelativeResize="0"/>
          <p:nvPr/>
        </p:nvPicPr>
        <p:blipFill>
          <a:blip r:embed="rId3">
            <a:alphaModFix/>
          </a:blip>
          <a:stretch>
            <a:fillRect/>
          </a:stretch>
        </p:blipFill>
        <p:spPr>
          <a:xfrm>
            <a:off x="47594" y="0"/>
            <a:ext cx="4908211" cy="5143499"/>
          </a:xfrm>
          <a:prstGeom prst="rect">
            <a:avLst/>
          </a:prstGeom>
          <a:noFill/>
          <a:ln>
            <a:noFill/>
          </a:ln>
        </p:spPr>
      </p:pic>
      <p:pic>
        <p:nvPicPr>
          <p:cNvPr id="221" name="Google Shape;221;p40"/>
          <p:cNvPicPr preferRelativeResize="0"/>
          <p:nvPr/>
        </p:nvPicPr>
        <p:blipFill>
          <a:blip r:embed="rId4">
            <a:alphaModFix/>
          </a:blip>
          <a:stretch>
            <a:fillRect/>
          </a:stretch>
        </p:blipFill>
        <p:spPr>
          <a:xfrm>
            <a:off x="4698850" y="1772300"/>
            <a:ext cx="4592401" cy="15897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41"/>
          <p:cNvPicPr preferRelativeResize="0"/>
          <p:nvPr/>
        </p:nvPicPr>
        <p:blipFill>
          <a:blip r:embed="rId3">
            <a:alphaModFix/>
          </a:blip>
          <a:stretch>
            <a:fillRect/>
          </a:stretch>
        </p:blipFill>
        <p:spPr>
          <a:xfrm>
            <a:off x="2141433" y="0"/>
            <a:ext cx="4861133" cy="51434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Why do we need an appraisal?</a:t>
            </a:r>
            <a:endParaRPr/>
          </a:p>
        </p:txBody>
      </p:sp>
      <p:sp>
        <p:nvSpPr>
          <p:cNvPr id="71" name="Google Shape;71;p1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a:p>
            <a:pPr marL="0" lvl="0" indent="0" algn="ctr" rtl="0">
              <a:spcBef>
                <a:spcPts val="1600"/>
              </a:spcBef>
              <a:spcAft>
                <a:spcPts val="0"/>
              </a:spcAft>
              <a:buNone/>
            </a:pPr>
            <a:r>
              <a:rPr lang="en">
                <a:solidFill>
                  <a:srgbClr val="000000"/>
                </a:solidFill>
              </a:rPr>
              <a:t>Lenders use appraisals</a:t>
            </a:r>
            <a:r>
              <a:rPr lang="en"/>
              <a:t> </a:t>
            </a:r>
            <a:r>
              <a:rPr lang="en" b="1">
                <a:solidFill>
                  <a:srgbClr val="FF0000"/>
                </a:solidFill>
              </a:rPr>
              <a:t>to establish value and marketability.</a:t>
            </a:r>
            <a:endParaRPr b="1">
              <a:solidFill>
                <a:srgbClr val="FF0000"/>
              </a:solidFill>
            </a:endParaRPr>
          </a:p>
          <a:p>
            <a:pPr marL="0" lvl="0" indent="0" algn="ctr" rtl="0">
              <a:spcBef>
                <a:spcPts val="1600"/>
              </a:spcBef>
              <a:spcAft>
                <a:spcPts val="0"/>
              </a:spcAft>
              <a:buNone/>
            </a:pPr>
            <a:r>
              <a:rPr lang="en">
                <a:solidFill>
                  <a:srgbClr val="000000"/>
                </a:solidFill>
              </a:rPr>
              <a:t>The appraisal is used to answer the following critical question:</a:t>
            </a:r>
            <a:endParaRPr>
              <a:solidFill>
                <a:srgbClr val="000000"/>
              </a:solidFill>
            </a:endParaRPr>
          </a:p>
          <a:p>
            <a:pPr marL="0" lvl="0" indent="0" algn="ctr" rtl="0">
              <a:spcBef>
                <a:spcPts val="1600"/>
              </a:spcBef>
              <a:spcAft>
                <a:spcPts val="0"/>
              </a:spcAft>
              <a:buNone/>
            </a:pPr>
            <a:r>
              <a:rPr lang="en" b="1">
                <a:solidFill>
                  <a:srgbClr val="000000"/>
                </a:solidFill>
              </a:rPr>
              <a:t>Does the collateral (the home) satisfy the unpaid mortgage debt?</a:t>
            </a:r>
            <a:r>
              <a:rPr lang="en">
                <a:solidFill>
                  <a:srgbClr val="000000"/>
                </a:solidFill>
              </a:rPr>
              <a:t> </a:t>
            </a:r>
            <a:endParaRPr>
              <a:solidFill>
                <a:srgbClr val="000000"/>
              </a:solidFill>
            </a:endParaRPr>
          </a:p>
          <a:p>
            <a:pPr marL="0" lvl="0" indent="0" algn="ctr" rtl="0">
              <a:spcBef>
                <a:spcPts val="1600"/>
              </a:spcBef>
              <a:spcAft>
                <a:spcPts val="1600"/>
              </a:spcAft>
              <a:buNone/>
            </a:pPr>
            <a:endParaRPr>
              <a:solidFill>
                <a:srgbClr val="000000"/>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pic>
        <p:nvPicPr>
          <p:cNvPr id="231" name="Google Shape;231;p42"/>
          <p:cNvPicPr preferRelativeResize="0"/>
          <p:nvPr/>
        </p:nvPicPr>
        <p:blipFill>
          <a:blip r:embed="rId3">
            <a:alphaModFix/>
          </a:blip>
          <a:stretch>
            <a:fillRect/>
          </a:stretch>
        </p:blipFill>
        <p:spPr>
          <a:xfrm>
            <a:off x="2097350" y="0"/>
            <a:ext cx="4949300" cy="514349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4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More Examples</a:t>
            </a:r>
            <a:endParaRPr/>
          </a:p>
        </p:txBody>
      </p:sp>
      <p:sp>
        <p:nvSpPr>
          <p:cNvPr id="237" name="Google Shape;237;p4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See Azle and Grapevine new construction appraisals that came in below value.</a:t>
            </a:r>
            <a:endParaRPr sz="2400"/>
          </a:p>
          <a:p>
            <a:pPr marL="0" lvl="0" indent="0" algn="l" rtl="0">
              <a:spcBef>
                <a:spcPts val="1600"/>
              </a:spcBef>
              <a:spcAft>
                <a:spcPts val="0"/>
              </a:spcAft>
              <a:buNone/>
            </a:pPr>
            <a:endParaRPr/>
          </a:p>
          <a:p>
            <a:pPr marL="0" lvl="0" indent="0" algn="l" rtl="0">
              <a:spcBef>
                <a:spcPts val="1600"/>
              </a:spcBef>
              <a:spcAft>
                <a:spcPts val="1600"/>
              </a:spcAft>
              <a:buNone/>
            </a:pP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44"/>
          <p:cNvPicPr preferRelativeResize="0"/>
          <p:nvPr/>
        </p:nvPicPr>
        <p:blipFill>
          <a:blip r:embed="rId3">
            <a:alphaModFix/>
          </a:blip>
          <a:stretch>
            <a:fillRect/>
          </a:stretch>
        </p:blipFill>
        <p:spPr>
          <a:xfrm>
            <a:off x="714018" y="0"/>
            <a:ext cx="7715959" cy="5143497"/>
          </a:xfrm>
          <a:prstGeom prst="rect">
            <a:avLst/>
          </a:prstGeom>
          <a:noFill/>
          <a:ln>
            <a:noFill/>
          </a:ln>
        </p:spPr>
      </p:pic>
      <p:sp>
        <p:nvSpPr>
          <p:cNvPr id="243" name="Google Shape;243;p44"/>
          <p:cNvSpPr txBox="1">
            <a:spLocks noGrp="1"/>
          </p:cNvSpPr>
          <p:nvPr>
            <p:ph type="title"/>
          </p:nvPr>
        </p:nvSpPr>
        <p:spPr>
          <a:xfrm>
            <a:off x="1081700" y="445025"/>
            <a:ext cx="7750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And now, Q&amp;A!</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Who orders and pays for the appraisal?</a:t>
            </a:r>
            <a:endParaRPr/>
          </a:p>
        </p:txBody>
      </p:sp>
      <p:sp>
        <p:nvSpPr>
          <p:cNvPr id="77" name="Google Shape;77;p16"/>
          <p:cNvSpPr txBox="1">
            <a:spLocks noGrp="1"/>
          </p:cNvSpPr>
          <p:nvPr>
            <p:ph type="body" idx="1"/>
          </p:nvPr>
        </p:nvSpPr>
        <p:spPr>
          <a:xfrm>
            <a:off x="311700" y="1152475"/>
            <a:ext cx="8520600" cy="361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0000"/>
                </a:solidFill>
              </a:rPr>
              <a:t>Red Diamond Home Loans</a:t>
            </a:r>
            <a:r>
              <a:rPr lang="en">
                <a:solidFill>
                  <a:srgbClr val="FF0000"/>
                </a:solidFill>
              </a:rPr>
              <a:t> </a:t>
            </a:r>
            <a:r>
              <a:rPr lang="en">
                <a:solidFill>
                  <a:srgbClr val="000000"/>
                </a:solidFill>
              </a:rPr>
              <a:t>orders the appraisal through an appraisal management company on behalf of your client.</a:t>
            </a:r>
            <a:endParaRPr>
              <a:solidFill>
                <a:srgbClr val="000000"/>
              </a:solidFill>
            </a:endParaRPr>
          </a:p>
          <a:p>
            <a:pPr marL="0" lvl="0" indent="0" algn="l" rtl="0">
              <a:spcBef>
                <a:spcPts val="1600"/>
              </a:spcBef>
              <a:spcAft>
                <a:spcPts val="0"/>
              </a:spcAft>
              <a:buNone/>
            </a:pPr>
            <a:r>
              <a:rPr lang="en" b="1">
                <a:solidFill>
                  <a:srgbClr val="FF0000"/>
                </a:solidFill>
              </a:rPr>
              <a:t>Your Client, our borrower,</a:t>
            </a:r>
            <a:r>
              <a:rPr lang="en"/>
              <a:t> </a:t>
            </a:r>
            <a:r>
              <a:rPr lang="en">
                <a:solidFill>
                  <a:srgbClr val="000000"/>
                </a:solidFill>
              </a:rPr>
              <a:t>pays for the appraisal.  We will ask for credit card information soon after receiving the executed purchase contract. </a:t>
            </a:r>
            <a:endParaRPr>
              <a:solidFill>
                <a:srgbClr val="000000"/>
              </a:solidFill>
            </a:endParaRPr>
          </a:p>
          <a:p>
            <a:pPr marL="0" lvl="0" indent="0" algn="l" rtl="0">
              <a:lnSpc>
                <a:spcPct val="100000"/>
              </a:lnSpc>
              <a:spcBef>
                <a:spcPts val="1600"/>
              </a:spcBef>
              <a:spcAft>
                <a:spcPts val="0"/>
              </a:spcAft>
              <a:buNone/>
            </a:pPr>
            <a:r>
              <a:rPr lang="en" sz="1200">
                <a:solidFill>
                  <a:srgbClr val="000000"/>
                </a:solidFill>
              </a:rPr>
              <a:t>Standard costs: </a:t>
            </a:r>
            <a:endParaRPr sz="1200">
              <a:solidFill>
                <a:srgbClr val="000000"/>
              </a:solidFill>
            </a:endParaRPr>
          </a:p>
          <a:p>
            <a:pPr marL="457200" lvl="0" indent="-304800" algn="l" rtl="0">
              <a:lnSpc>
                <a:spcPct val="100000"/>
              </a:lnSpc>
              <a:spcBef>
                <a:spcPts val="1600"/>
              </a:spcBef>
              <a:spcAft>
                <a:spcPts val="0"/>
              </a:spcAft>
              <a:buClr>
                <a:srgbClr val="000000"/>
              </a:buClr>
              <a:buSzPts val="1200"/>
              <a:buChar char="-"/>
            </a:pPr>
            <a:r>
              <a:rPr lang="en" sz="1200">
                <a:solidFill>
                  <a:srgbClr val="000000"/>
                </a:solidFill>
              </a:rPr>
              <a:t>Conventional: $495</a:t>
            </a:r>
            <a:endParaRPr sz="1200">
              <a:solidFill>
                <a:srgbClr val="000000"/>
              </a:solidFill>
            </a:endParaRPr>
          </a:p>
          <a:p>
            <a:pPr marL="457200" lvl="0" indent="-304800" algn="l" rtl="0">
              <a:spcBef>
                <a:spcPts val="0"/>
              </a:spcBef>
              <a:spcAft>
                <a:spcPts val="0"/>
              </a:spcAft>
              <a:buClr>
                <a:srgbClr val="000000"/>
              </a:buClr>
              <a:buSzPts val="1200"/>
              <a:buChar char="-"/>
            </a:pPr>
            <a:r>
              <a:rPr lang="en" sz="1200">
                <a:solidFill>
                  <a:srgbClr val="000000"/>
                </a:solidFill>
              </a:rPr>
              <a:t>FHA: $550</a:t>
            </a:r>
            <a:endParaRPr sz="1200">
              <a:solidFill>
                <a:srgbClr val="000000"/>
              </a:solidFill>
            </a:endParaRPr>
          </a:p>
          <a:p>
            <a:pPr marL="457200" lvl="0" indent="-304800" algn="l" rtl="0">
              <a:spcBef>
                <a:spcPts val="0"/>
              </a:spcBef>
              <a:spcAft>
                <a:spcPts val="0"/>
              </a:spcAft>
              <a:buClr>
                <a:srgbClr val="000000"/>
              </a:buClr>
              <a:buSzPts val="1200"/>
              <a:buChar char="-"/>
            </a:pPr>
            <a:r>
              <a:rPr lang="en" sz="1200">
                <a:solidFill>
                  <a:srgbClr val="000000"/>
                </a:solidFill>
              </a:rPr>
              <a:t>VA: $500</a:t>
            </a:r>
            <a:endParaRPr sz="1200">
              <a:solidFill>
                <a:srgbClr val="000000"/>
              </a:solidFill>
            </a:endParaRPr>
          </a:p>
          <a:p>
            <a:pPr marL="457200" lvl="0" indent="-304800" algn="l" rtl="0">
              <a:spcBef>
                <a:spcPts val="0"/>
              </a:spcBef>
              <a:spcAft>
                <a:spcPts val="0"/>
              </a:spcAft>
              <a:buClr>
                <a:srgbClr val="000000"/>
              </a:buClr>
              <a:buSzPts val="1200"/>
              <a:buChar char="-"/>
            </a:pPr>
            <a:r>
              <a:rPr lang="en" sz="1200">
                <a:solidFill>
                  <a:srgbClr val="000000"/>
                </a:solidFill>
              </a:rPr>
              <a:t>Jumbo: $500-$800</a:t>
            </a:r>
            <a:endParaRPr sz="1200">
              <a:solidFill>
                <a:srgbClr val="000000"/>
              </a:solidFill>
            </a:endParaRPr>
          </a:p>
          <a:p>
            <a:pPr marL="457200" lvl="0" indent="-304800" algn="l" rtl="0">
              <a:spcBef>
                <a:spcPts val="0"/>
              </a:spcBef>
              <a:spcAft>
                <a:spcPts val="0"/>
              </a:spcAft>
              <a:buClr>
                <a:srgbClr val="000000"/>
              </a:buClr>
              <a:buSzPts val="1200"/>
              <a:buChar char="-"/>
            </a:pPr>
            <a:r>
              <a:rPr lang="en" sz="1200">
                <a:solidFill>
                  <a:srgbClr val="000000"/>
                </a:solidFill>
              </a:rPr>
              <a:t>Rural: We request and appraiser gives a number.  Ex. Boyd, TX: $650</a:t>
            </a:r>
            <a:endParaRPr sz="1200">
              <a:solidFill>
                <a:srgbClr val="0000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long do appraisals take? </a:t>
            </a:r>
            <a:endParaRPr/>
          </a:p>
        </p:txBody>
      </p:sp>
      <p:sp>
        <p:nvSpPr>
          <p:cNvPr id="83" name="Google Shape;83;p1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solidFill>
                <a:srgbClr val="000000"/>
              </a:solidFill>
            </a:endParaRPr>
          </a:p>
          <a:p>
            <a:pPr marL="0" lvl="0" indent="0" algn="ctr" rtl="0">
              <a:spcBef>
                <a:spcPts val="1600"/>
              </a:spcBef>
              <a:spcAft>
                <a:spcPts val="0"/>
              </a:spcAft>
              <a:buNone/>
            </a:pPr>
            <a:r>
              <a:rPr lang="en">
                <a:solidFill>
                  <a:srgbClr val="000000"/>
                </a:solidFill>
              </a:rPr>
              <a:t>Generally, an appraisal is received back</a:t>
            </a:r>
            <a:r>
              <a:rPr lang="en"/>
              <a:t> </a:t>
            </a:r>
            <a:r>
              <a:rPr lang="en" b="1">
                <a:solidFill>
                  <a:srgbClr val="FF0000"/>
                </a:solidFill>
              </a:rPr>
              <a:t>7-10 days</a:t>
            </a:r>
            <a:r>
              <a:rPr lang="en"/>
              <a:t> </a:t>
            </a:r>
            <a:r>
              <a:rPr lang="en">
                <a:solidFill>
                  <a:srgbClr val="000000"/>
                </a:solidFill>
              </a:rPr>
              <a:t>from the day it is ordered.</a:t>
            </a:r>
            <a:endParaRPr>
              <a:solidFill>
                <a:srgbClr val="000000"/>
              </a:solidFill>
            </a:endParaRPr>
          </a:p>
          <a:p>
            <a:pPr marL="0" lvl="0" indent="0" algn="ctr" rtl="0">
              <a:spcBef>
                <a:spcPts val="1600"/>
              </a:spcBef>
              <a:spcAft>
                <a:spcPts val="0"/>
              </a:spcAft>
              <a:buNone/>
            </a:pPr>
            <a:r>
              <a:rPr lang="en">
                <a:solidFill>
                  <a:srgbClr val="000000"/>
                </a:solidFill>
              </a:rPr>
              <a:t>The listing agent is the point of contact for scheduling and accessing the property.</a:t>
            </a:r>
            <a:endParaRPr>
              <a:solidFill>
                <a:srgbClr val="000000"/>
              </a:solidFill>
            </a:endParaRPr>
          </a:p>
          <a:p>
            <a:pPr marL="0" lvl="0" indent="0" algn="ctr" rtl="0">
              <a:spcBef>
                <a:spcPts val="1600"/>
              </a:spcBef>
              <a:spcAft>
                <a:spcPts val="0"/>
              </a:spcAft>
              <a:buNone/>
            </a:pPr>
            <a:endParaRPr>
              <a:solidFill>
                <a:srgbClr val="000000"/>
              </a:solidFill>
            </a:endParaRPr>
          </a:p>
          <a:p>
            <a:pPr marL="0" lvl="0" indent="0" algn="ctr" rtl="0">
              <a:spcBef>
                <a:spcPts val="1600"/>
              </a:spcBef>
              <a:spcAft>
                <a:spcPts val="0"/>
              </a:spcAft>
              <a:buNone/>
            </a:pPr>
            <a:r>
              <a:rPr lang="en">
                <a:solidFill>
                  <a:srgbClr val="000000"/>
                </a:solidFill>
              </a:rPr>
              <a:t>We will send the appraisal to you and the seller as soon as it is received. </a:t>
            </a:r>
            <a:endParaRPr>
              <a:solidFill>
                <a:srgbClr val="000000"/>
              </a:solidFill>
            </a:endParaRPr>
          </a:p>
          <a:p>
            <a:pPr marL="0" lvl="0" indent="0" algn="ctr" rtl="0">
              <a:spcBef>
                <a:spcPts val="1600"/>
              </a:spcBef>
              <a:spcAft>
                <a:spcPts val="160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can go wrong and how can an appraisal affect my transaction? </a:t>
            </a:r>
            <a:endParaRPr/>
          </a:p>
        </p:txBody>
      </p:sp>
      <p:sp>
        <p:nvSpPr>
          <p:cNvPr id="89" name="Google Shape;89;p18"/>
          <p:cNvSpPr txBox="1">
            <a:spLocks noGrp="1"/>
          </p:cNvSpPr>
          <p:nvPr>
            <p:ph type="body" idx="1"/>
          </p:nvPr>
        </p:nvSpPr>
        <p:spPr>
          <a:xfrm>
            <a:off x="311700" y="1540175"/>
            <a:ext cx="8520600" cy="30288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rgbClr val="000000"/>
                </a:solidFill>
              </a:rPr>
              <a:t>Most common: Appraisal comes in low. </a:t>
            </a:r>
            <a:endParaRPr sz="1600">
              <a:solidFill>
                <a:srgbClr val="000000"/>
              </a:solidFill>
            </a:endParaRPr>
          </a:p>
          <a:p>
            <a:pPr marL="0" lvl="0" indent="0" algn="l" rtl="0">
              <a:spcBef>
                <a:spcPts val="1600"/>
              </a:spcBef>
              <a:spcAft>
                <a:spcPts val="0"/>
              </a:spcAft>
              <a:buNone/>
            </a:pPr>
            <a:r>
              <a:rPr lang="en" sz="1600">
                <a:solidFill>
                  <a:srgbClr val="000000"/>
                </a:solidFill>
              </a:rPr>
              <a:t>We must lend on the </a:t>
            </a:r>
            <a:r>
              <a:rPr lang="en" sz="1600" b="1">
                <a:solidFill>
                  <a:srgbClr val="FF0000"/>
                </a:solidFill>
              </a:rPr>
              <a:t>lesser of</a:t>
            </a:r>
            <a:r>
              <a:rPr lang="en" sz="1600"/>
              <a:t> </a:t>
            </a:r>
            <a:r>
              <a:rPr lang="en" sz="1600">
                <a:solidFill>
                  <a:srgbClr val="000000"/>
                </a:solidFill>
              </a:rPr>
              <a:t>the appraised value or the sales price. </a:t>
            </a:r>
            <a:endParaRPr sz="1600">
              <a:solidFill>
                <a:srgbClr val="000000"/>
              </a:solidFill>
            </a:endParaRPr>
          </a:p>
          <a:p>
            <a:pPr marL="0" lvl="0" indent="0" algn="l" rtl="0">
              <a:spcBef>
                <a:spcPts val="1600"/>
              </a:spcBef>
              <a:spcAft>
                <a:spcPts val="0"/>
              </a:spcAft>
              <a:buNone/>
            </a:pPr>
            <a:r>
              <a:rPr lang="en" sz="1600">
                <a:solidFill>
                  <a:srgbClr val="000000"/>
                </a:solidFill>
              </a:rPr>
              <a:t>Options: Sales price comes down </a:t>
            </a:r>
            <a:r>
              <a:rPr lang="en" sz="1600" b="1">
                <a:solidFill>
                  <a:srgbClr val="000000"/>
                </a:solidFill>
              </a:rPr>
              <a:t>OR</a:t>
            </a:r>
            <a:r>
              <a:rPr lang="en" sz="1600">
                <a:solidFill>
                  <a:srgbClr val="000000"/>
                </a:solidFill>
              </a:rPr>
              <a:t> the buyer makes up for the difference </a:t>
            </a:r>
            <a:r>
              <a:rPr lang="en" sz="1600" b="1">
                <a:solidFill>
                  <a:srgbClr val="000000"/>
                </a:solidFill>
              </a:rPr>
              <a:t>OR </a:t>
            </a:r>
            <a:r>
              <a:rPr lang="en" sz="1600">
                <a:solidFill>
                  <a:srgbClr val="000000"/>
                </a:solidFill>
              </a:rPr>
              <a:t>walk away.</a:t>
            </a:r>
            <a:r>
              <a:rPr lang="en">
                <a:solidFill>
                  <a:srgbClr val="000000"/>
                </a:solidFill>
              </a:rPr>
              <a:t> </a:t>
            </a:r>
            <a:endParaRPr>
              <a:solidFill>
                <a:srgbClr val="000000"/>
              </a:solidFill>
            </a:endParaRPr>
          </a:p>
          <a:p>
            <a:pPr marL="0" lvl="0" indent="0" algn="l" rtl="0">
              <a:spcBef>
                <a:spcPts val="1600"/>
              </a:spcBef>
              <a:spcAft>
                <a:spcPts val="0"/>
              </a:spcAft>
              <a:buNone/>
            </a:pPr>
            <a:endParaRPr>
              <a:solidFill>
                <a:srgbClr val="000000"/>
              </a:solidFill>
            </a:endParaRPr>
          </a:p>
          <a:p>
            <a:pPr marL="457200" lvl="0" indent="0" algn="l" rtl="0">
              <a:spcBef>
                <a:spcPts val="1600"/>
              </a:spcBef>
              <a:spcAft>
                <a:spcPts val="1600"/>
              </a:spcAft>
              <a:buNone/>
            </a:pPr>
            <a:endParaRPr>
              <a:solidFill>
                <a:srgbClr val="FF00FF"/>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Is there anything I can do to protect my client from negative effects of a low appraisal? </a:t>
            </a:r>
            <a:endParaRPr/>
          </a:p>
        </p:txBody>
      </p:sp>
      <p:sp>
        <p:nvSpPr>
          <p:cNvPr id="95" name="Google Shape;95;p19"/>
          <p:cNvSpPr txBox="1"/>
          <p:nvPr/>
        </p:nvSpPr>
        <p:spPr>
          <a:xfrm>
            <a:off x="553200" y="1704925"/>
            <a:ext cx="8037600" cy="255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a:t>Appraisal </a:t>
            </a:r>
            <a:r>
              <a:rPr lang="en" sz="1700" b="1">
                <a:solidFill>
                  <a:srgbClr val="FF0000"/>
                </a:solidFill>
              </a:rPr>
              <a:t>risk</a:t>
            </a:r>
            <a:r>
              <a:rPr lang="en" sz="1700"/>
              <a:t> is created when the sales price is pushed to the highest level.  Beating out other offers with a higher sales price could create potential problems with the appraised value.</a:t>
            </a:r>
            <a:endParaRPr sz="1700"/>
          </a:p>
          <a:p>
            <a:pPr marL="0" lvl="0" indent="0" algn="l" rtl="0">
              <a:spcBef>
                <a:spcPts val="0"/>
              </a:spcBef>
              <a:spcAft>
                <a:spcPts val="0"/>
              </a:spcAft>
              <a:buNone/>
            </a:pPr>
            <a:endParaRPr sz="1700"/>
          </a:p>
          <a:p>
            <a:pPr marL="0" lvl="0" indent="0" algn="l" rtl="0">
              <a:spcBef>
                <a:spcPts val="0"/>
              </a:spcBef>
              <a:spcAft>
                <a:spcPts val="0"/>
              </a:spcAft>
              <a:buNone/>
            </a:pPr>
            <a:r>
              <a:rPr lang="en" sz="1700"/>
              <a:t>You can protect yourself and your clients by notifying your buyer or seller what the options are should the value come in low.  You can also use the </a:t>
            </a:r>
            <a:r>
              <a:rPr lang="en" sz="1700" b="1">
                <a:solidFill>
                  <a:srgbClr val="FF0000"/>
                </a:solidFill>
              </a:rPr>
              <a:t>TREC form for appraisals</a:t>
            </a:r>
            <a:r>
              <a:rPr lang="en" sz="1700"/>
              <a:t> to avoid problems with a low value (Anthony likely has most insight into this).</a:t>
            </a:r>
            <a:r>
              <a:rPr lang="en" sz="1800"/>
              <a:t>  </a:t>
            </a:r>
            <a:endParaRPr sz="1800"/>
          </a:p>
          <a:p>
            <a:pPr marL="0" lvl="0" indent="0" algn="l" rtl="0">
              <a:spcBef>
                <a:spcPts val="0"/>
              </a:spcBef>
              <a:spcAft>
                <a:spcPts val="0"/>
              </a:spcAft>
              <a:buNone/>
            </a:pPr>
            <a:endParaRPr/>
          </a:p>
          <a:p>
            <a:pPr marL="0" lvl="0" indent="0" algn="l" rtl="0">
              <a:spcBef>
                <a:spcPts val="0"/>
              </a:spcBef>
              <a:spcAft>
                <a:spcPts val="0"/>
              </a:spcAft>
              <a:buNone/>
            </a:pPr>
            <a:r>
              <a:rPr lang="en"/>
              <a:t>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20"/>
          <p:cNvSpPr txBox="1">
            <a:spLocks noGrp="1"/>
          </p:cNvSpPr>
          <p:nvPr>
            <p:ph type="title"/>
          </p:nvPr>
        </p:nvSpPr>
        <p:spPr>
          <a:xfrm>
            <a:off x="415500" y="445025"/>
            <a:ext cx="84168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Can we use a recent appraisal ordered and paid for by someone else?</a:t>
            </a:r>
            <a:endParaRPr/>
          </a:p>
        </p:txBody>
      </p:sp>
      <p:sp>
        <p:nvSpPr>
          <p:cNvPr id="101" name="Google Shape;101;p20"/>
          <p:cNvSpPr txBox="1">
            <a:spLocks noGrp="1"/>
          </p:cNvSpPr>
          <p:nvPr>
            <p:ph type="body" idx="1"/>
          </p:nvPr>
        </p:nvSpPr>
        <p:spPr>
          <a:xfrm>
            <a:off x="565925" y="1726450"/>
            <a:ext cx="8073300" cy="284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00"/>
                </a:solidFill>
              </a:rPr>
              <a:t>We, as the lender, must have the appraisal created in our company name.  We can </a:t>
            </a:r>
            <a:r>
              <a:rPr lang="en" b="1">
                <a:solidFill>
                  <a:srgbClr val="FF0000"/>
                </a:solidFill>
              </a:rPr>
              <a:t>not</a:t>
            </a:r>
            <a:r>
              <a:rPr lang="en">
                <a:solidFill>
                  <a:srgbClr val="000000"/>
                </a:solidFill>
              </a:rPr>
              <a:t> use an appraisal in another company’s name.  Most companies will not transfer those appraisals to a new name, so using an old appraisal or one ordered by someone else is unusual. </a:t>
            </a:r>
            <a:endParaRPr>
              <a:solidFill>
                <a:srgbClr val="000000"/>
              </a:solidFill>
            </a:endParaRPr>
          </a:p>
          <a:p>
            <a:pPr marL="0" lvl="0" indent="0" algn="l" rtl="0">
              <a:spcBef>
                <a:spcPts val="1600"/>
              </a:spcBef>
              <a:spcAft>
                <a:spcPts val="0"/>
              </a:spcAft>
              <a:buNone/>
            </a:pPr>
            <a:endParaRPr>
              <a:solidFill>
                <a:srgbClr val="000000"/>
              </a:solidFill>
            </a:endParaRPr>
          </a:p>
          <a:p>
            <a:pPr marL="0" lvl="0" indent="0" algn="l" rtl="0">
              <a:spcBef>
                <a:spcPts val="1600"/>
              </a:spcBef>
              <a:spcAft>
                <a:spcPts val="1600"/>
              </a:spcAft>
              <a:buClr>
                <a:schemeClr val="dk1"/>
              </a:buClr>
              <a:buSzPts val="1100"/>
              <a:buFont typeface="Arial"/>
              <a:buNone/>
            </a:pPr>
            <a:r>
              <a:rPr lang="en">
                <a:solidFill>
                  <a:srgbClr val="000000"/>
                </a:solidFill>
              </a:rPr>
              <a:t>Note: Red Diamond can provide an appraisal credit of </a:t>
            </a:r>
            <a:r>
              <a:rPr lang="en" b="1">
                <a:solidFill>
                  <a:srgbClr val="FF0000"/>
                </a:solidFill>
              </a:rPr>
              <a:t>up to $525</a:t>
            </a:r>
            <a:r>
              <a:rPr lang="en">
                <a:solidFill>
                  <a:srgbClr val="000000"/>
                </a:solidFill>
              </a:rPr>
              <a:t> on all conventional loans for borrowers that qualify.  </a:t>
            </a:r>
            <a:endParaRPr>
              <a:solidFill>
                <a:srgbClr val="0000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21"/>
          <p:cNvSpPr txBox="1">
            <a:spLocks noGrp="1"/>
          </p:cNvSpPr>
          <p:nvPr>
            <p:ph type="title"/>
          </p:nvPr>
        </p:nvSpPr>
        <p:spPr>
          <a:xfrm>
            <a:off x="311700" y="3160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Case Studies: what can happen?</a:t>
            </a:r>
            <a:endParaRPr/>
          </a:p>
        </p:txBody>
      </p:sp>
      <p:sp>
        <p:nvSpPr>
          <p:cNvPr id="107" name="Google Shape;107;p21"/>
          <p:cNvSpPr txBox="1">
            <a:spLocks noGrp="1"/>
          </p:cNvSpPr>
          <p:nvPr>
            <p:ph type="body" idx="1"/>
          </p:nvPr>
        </p:nvSpPr>
        <p:spPr>
          <a:xfrm>
            <a:off x="311700" y="888775"/>
            <a:ext cx="8520600" cy="34164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Clr>
                <a:srgbClr val="000000"/>
              </a:buClr>
              <a:buSzPts val="1600"/>
              <a:buChar char="-"/>
            </a:pPr>
            <a:r>
              <a:rPr lang="en" sz="1600">
                <a:solidFill>
                  <a:srgbClr val="000000"/>
                </a:solidFill>
              </a:rPr>
              <a:t>Rachel’s client buying new construction in Boyd </a:t>
            </a:r>
            <a:endParaRPr sz="1600">
              <a:solidFill>
                <a:srgbClr val="000000"/>
              </a:solidFill>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457200" lvl="0" indent="-342900" algn="l" rtl="0">
              <a:spcBef>
                <a:spcPts val="1600"/>
              </a:spcBef>
              <a:spcAft>
                <a:spcPts val="0"/>
              </a:spcAft>
              <a:buClr>
                <a:srgbClr val="000000"/>
              </a:buClr>
              <a:buSzPts val="1800"/>
              <a:buChar char="-"/>
            </a:pPr>
            <a:r>
              <a:rPr lang="en" sz="1600">
                <a:solidFill>
                  <a:srgbClr val="000000"/>
                </a:solidFill>
              </a:rPr>
              <a:t>Mike’s clients buying new builds in Azle &amp; Grapevine</a:t>
            </a:r>
            <a:r>
              <a:rPr lang="en">
                <a:solidFill>
                  <a:srgbClr val="000000"/>
                </a:solidFill>
              </a:rPr>
              <a:t> </a:t>
            </a:r>
            <a:endParaRPr>
              <a:solidFill>
                <a:srgbClr val="000000"/>
              </a:solidFill>
            </a:endParaRPr>
          </a:p>
          <a:p>
            <a:pPr marL="0" lvl="0" indent="0" algn="l" rtl="0">
              <a:spcBef>
                <a:spcPts val="1600"/>
              </a:spcBef>
              <a:spcAft>
                <a:spcPts val="0"/>
              </a:spcAft>
              <a:buNone/>
            </a:pPr>
            <a:endParaRPr>
              <a:solidFill>
                <a:srgbClr val="000000"/>
              </a:solidFill>
            </a:endParaRPr>
          </a:p>
          <a:p>
            <a:pPr marL="457200" lvl="0" indent="-330200" algn="l" rtl="0">
              <a:spcBef>
                <a:spcPts val="1600"/>
              </a:spcBef>
              <a:spcAft>
                <a:spcPts val="0"/>
              </a:spcAft>
              <a:buClr>
                <a:srgbClr val="000000"/>
              </a:buClr>
              <a:buSzPts val="1600"/>
              <a:buChar char="-"/>
            </a:pPr>
            <a:r>
              <a:rPr lang="en" sz="1600">
                <a:solidFill>
                  <a:srgbClr val="000000"/>
                </a:solidFill>
              </a:rPr>
              <a:t>Rachel’s client buying an older home where appraisal was made “subject to possible foundation repairs based on separation of brick and mortar” rather than “as is” on p.2.</a:t>
            </a:r>
            <a:endParaRPr sz="1600">
              <a:solidFill>
                <a:srgbClr val="000000"/>
              </a:solidFill>
            </a:endParaRPr>
          </a:p>
        </p:txBody>
      </p:sp>
      <p:sp>
        <p:nvSpPr>
          <p:cNvPr id="108" name="Google Shape;108;p21"/>
          <p:cNvSpPr txBox="1"/>
          <p:nvPr/>
        </p:nvSpPr>
        <p:spPr>
          <a:xfrm>
            <a:off x="1010075" y="1267975"/>
            <a:ext cx="7600500" cy="95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Appraisal came in $23,000 low.  Seller/builder did not want to budge on the price.  Appraiser used all reasonable comps and it was a very good appraisal.  Price per square foot was given to be significantly higher than all other comps.  We submitted a reconsideration of value form to appraiser with some construction receipts and value increased very slightly.  The back and forth and reconsideration seriously delayed closing.  In the end, we changed the loan-to-value ratio and buyer &amp; seller negotiated but buyer still paid $13,000 above appraised value.  </a:t>
            </a:r>
            <a:endParaRPr sz="1000"/>
          </a:p>
          <a:p>
            <a:pPr marL="0" lvl="0" indent="0" algn="l" rtl="0">
              <a:spcBef>
                <a:spcPts val="0"/>
              </a:spcBef>
              <a:spcAft>
                <a:spcPts val="0"/>
              </a:spcAft>
              <a:buNone/>
            </a:pPr>
            <a:r>
              <a:rPr lang="en" sz="1000"/>
              <a:t>Note: changing the LTV is only possible if they are NOT putting the minimum down.  </a:t>
            </a:r>
            <a:endParaRPr sz="1000"/>
          </a:p>
          <a:p>
            <a:pPr marL="0" lvl="0" indent="0" algn="l" rtl="0">
              <a:spcBef>
                <a:spcPts val="0"/>
              </a:spcBef>
              <a:spcAft>
                <a:spcPts val="0"/>
              </a:spcAft>
              <a:buNone/>
            </a:pPr>
            <a:r>
              <a:rPr lang="en" sz="1200"/>
              <a:t> </a:t>
            </a:r>
            <a:r>
              <a:rPr lang="en"/>
              <a:t> </a:t>
            </a:r>
            <a:endParaRPr/>
          </a:p>
        </p:txBody>
      </p:sp>
      <p:sp>
        <p:nvSpPr>
          <p:cNvPr id="109" name="Google Shape;109;p21"/>
          <p:cNvSpPr txBox="1"/>
          <p:nvPr/>
        </p:nvSpPr>
        <p:spPr>
          <a:xfrm>
            <a:off x="1010075" y="2736550"/>
            <a:ext cx="6948900" cy="5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Not enough comps to support the value. </a:t>
            </a:r>
            <a:endParaRPr sz="1000"/>
          </a:p>
        </p:txBody>
      </p:sp>
      <p:sp>
        <p:nvSpPr>
          <p:cNvPr id="110" name="Google Shape;110;p21"/>
          <p:cNvSpPr txBox="1"/>
          <p:nvPr/>
        </p:nvSpPr>
        <p:spPr>
          <a:xfrm>
            <a:off x="1010075" y="4090425"/>
            <a:ext cx="7521600" cy="65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The house seemed to pass inspection, but the appraiser realized concerns with the foundation.  We submitted to underwriting and were conditioned for a “foundation inspection by a qualified licensed engineer” and will require a final inspection by the appraiser.  This means additional costs and a delay, if it does not kill the deal.  Outcome TBD!    </a:t>
            </a:r>
            <a:endParaRPr sz="1000"/>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984</Words>
  <Application>Microsoft Office PowerPoint</Application>
  <PresentationFormat>On-screen Show (16:9)</PresentationFormat>
  <Paragraphs>91</Paragraphs>
  <Slides>32</Slides>
  <Notes>32</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32</vt:i4>
      </vt:variant>
    </vt:vector>
  </HeadingPairs>
  <TitlesOfParts>
    <vt:vector size="34" baseType="lpstr">
      <vt:lpstr>Arial</vt:lpstr>
      <vt:lpstr>Simple Light</vt:lpstr>
      <vt:lpstr>Appraisal CE</vt:lpstr>
      <vt:lpstr>Today’s Agenda</vt:lpstr>
      <vt:lpstr>Why do we need an appraisal?</vt:lpstr>
      <vt:lpstr>Who orders and pays for the appraisal?</vt:lpstr>
      <vt:lpstr>How long do appraisals take? </vt:lpstr>
      <vt:lpstr>What can go wrong and how can an appraisal affect my transaction? </vt:lpstr>
      <vt:lpstr>Is there anything I can do to protect my client from negative effects of a low appraisal? </vt:lpstr>
      <vt:lpstr>Can we use a recent appraisal ordered and paid for by someone else?</vt:lpstr>
      <vt:lpstr>Case Studies: what can happen?</vt:lpstr>
      <vt:lpstr>Appraisal Forms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More Examples</vt:lpstr>
      <vt:lpstr>And now, Q&amp;A!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Appraisal CE</dc:title>
  <dc:creator>Mike Porter</dc:creator>
  <cp:lastModifiedBy>Mike Porter</cp:lastModifiedBy>
  <cp:revision>1</cp:revision>
  <dcterms:modified xsi:type="dcterms:W3CDTF">2018-10-05T16:14:21Z</dcterms:modified>
</cp:coreProperties>
</file>