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8843d283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8843d283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8843d283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8843d283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88c4f8dc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88c4f8dc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8a97ae1f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8a97ae1f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8a97ae1f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8a97ae1f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88c4f8dc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88c4f8dc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88ddc7e0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88ddc7e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8843d283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8843d283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8843d283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8843d283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8843d283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8843d283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88c4f8d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88c4f8d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8843d283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8843d283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8843d28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8843d2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8a97ae1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8a97ae1f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8843d283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8843d28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8a97ae1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8a97ae1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8843d283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8843d283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88c4f8dc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88c4f8dc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8843d283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8843d283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Ocu9EyGYUu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mailto:mporter@rdhloans.com" TargetMode="External"/><Relationship Id="rId4" Type="http://schemas.openxmlformats.org/officeDocument/2006/relationships/hyperlink" Target="mailto:rachel@rdhloan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19000"/>
          </a:blip>
          <a:stretch>
            <a:fillRect/>
          </a:stretch>
        </p:blipFill>
        <p:spPr>
          <a:xfrm>
            <a:off x="456690" y="226900"/>
            <a:ext cx="8230624" cy="4629729"/>
          </a:xfrm>
          <a:prstGeom prst="rect">
            <a:avLst/>
          </a:prstGeom>
          <a:noFill/>
          <a:ln>
            <a:noFill/>
          </a:ln>
        </p:spPr>
      </p:pic>
      <p:sp>
        <p:nvSpPr>
          <p:cNvPr id="55" name="Google Shape;55;p13"/>
          <p:cNvSpPr txBox="1">
            <a:spLocks noGrp="1"/>
          </p:cNvSpPr>
          <p:nvPr>
            <p:ph type="ctrTitle"/>
          </p:nvPr>
        </p:nvSpPr>
        <p:spPr>
          <a:xfrm>
            <a:off x="311700" y="967525"/>
            <a:ext cx="8520600" cy="116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Credit Report Education</a:t>
            </a:r>
            <a:endParaRPr/>
          </a:p>
        </p:txBody>
      </p:sp>
      <p:sp>
        <p:nvSpPr>
          <p:cNvPr id="56" name="Google Shape;56;p13"/>
          <p:cNvSpPr txBox="1">
            <a:spLocks noGrp="1"/>
          </p:cNvSpPr>
          <p:nvPr>
            <p:ph type="subTitle" idx="1"/>
          </p:nvPr>
        </p:nvSpPr>
        <p:spPr>
          <a:xfrm>
            <a:off x="311700" y="2090350"/>
            <a:ext cx="8520600" cy="19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TREC Course #35559</a:t>
            </a:r>
            <a:endParaRPr/>
          </a:p>
          <a:p>
            <a:pPr marL="0" lvl="0" indent="0" algn="ctr" rtl="0">
              <a:spcBef>
                <a:spcPts val="0"/>
              </a:spcBef>
              <a:spcAft>
                <a:spcPts val="0"/>
              </a:spcAft>
              <a:buNone/>
            </a:pPr>
            <a:r>
              <a:rPr lang="en"/>
              <a:t>1 Hour CE Credit</a:t>
            </a:r>
            <a:endParaRPr/>
          </a:p>
          <a:p>
            <a:pPr marL="0" lvl="0" indent="0" algn="ctr" rtl="0">
              <a:spcBef>
                <a:spcPts val="0"/>
              </a:spcBef>
              <a:spcAft>
                <a:spcPts val="0"/>
              </a:spcAft>
              <a:buNone/>
            </a:pPr>
            <a:endParaRPr/>
          </a:p>
          <a:p>
            <a:pPr marL="0" lvl="0" indent="0" algn="ctr" rtl="0">
              <a:spcBef>
                <a:spcPts val="0"/>
              </a:spcBef>
              <a:spcAft>
                <a:spcPts val="0"/>
              </a:spcAft>
              <a:buNone/>
            </a:pPr>
            <a:r>
              <a:rPr lang="en"/>
              <a:t>Red Diamond Home Loans &amp; WFG Title</a:t>
            </a:r>
            <a:endParaRPr/>
          </a:p>
        </p:txBody>
      </p:sp>
      <p:pic>
        <p:nvPicPr>
          <p:cNvPr id="57" name="Google Shape;57;p13"/>
          <p:cNvPicPr preferRelativeResize="0"/>
          <p:nvPr/>
        </p:nvPicPr>
        <p:blipFill>
          <a:blip r:embed="rId4">
            <a:alphaModFix/>
          </a:blip>
          <a:stretch>
            <a:fillRect/>
          </a:stretch>
        </p:blipFill>
        <p:spPr>
          <a:xfrm>
            <a:off x="5226223" y="4856625"/>
            <a:ext cx="3461104" cy="286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minimum score for a loan approval?</a:t>
            </a:r>
            <a:endParaRPr/>
          </a:p>
        </p:txBody>
      </p:sp>
      <p:sp>
        <p:nvSpPr>
          <p:cNvPr id="118" name="Google Shape;118;p22"/>
          <p:cNvSpPr txBox="1">
            <a:spLocks noGrp="1"/>
          </p:cNvSpPr>
          <p:nvPr>
            <p:ph type="body" idx="1"/>
          </p:nvPr>
        </p:nvSpPr>
        <p:spPr>
          <a:xfrm>
            <a:off x="311700" y="1181825"/>
            <a:ext cx="8520600" cy="33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An FHA loan approval generally requires a minimum score of</a:t>
            </a:r>
            <a:r>
              <a:rPr lang="en"/>
              <a:t> </a:t>
            </a:r>
            <a:r>
              <a:rPr lang="en" b="1">
                <a:solidFill>
                  <a:srgbClr val="FF0000"/>
                </a:solidFill>
              </a:rPr>
              <a:t>580</a:t>
            </a:r>
            <a:r>
              <a:rPr lang="en"/>
              <a:t>,</a:t>
            </a:r>
            <a:endParaRPr>
              <a:solidFill>
                <a:srgbClr val="000000"/>
              </a:solidFill>
            </a:endParaRPr>
          </a:p>
          <a:p>
            <a:pPr marL="0" lvl="0" indent="0" algn="l" rtl="0">
              <a:spcBef>
                <a:spcPts val="1600"/>
              </a:spcBef>
              <a:spcAft>
                <a:spcPts val="0"/>
              </a:spcAft>
              <a:buNone/>
            </a:pPr>
            <a:r>
              <a:rPr lang="en">
                <a:solidFill>
                  <a:srgbClr val="000000"/>
                </a:solidFill>
              </a:rPr>
              <a:t>It could be possible to find a lender that will go below 580, but this will require a higher down payment (10% or more), low debt-to-income ratio, and will have a high interest rate.</a:t>
            </a:r>
            <a:endParaRPr>
              <a:solidFill>
                <a:srgbClr val="000000"/>
              </a:solidFill>
            </a:endParaRPr>
          </a:p>
          <a:p>
            <a:pPr marL="0" lvl="0" indent="0" algn="l" rtl="0">
              <a:spcBef>
                <a:spcPts val="1600"/>
              </a:spcBef>
              <a:spcAft>
                <a:spcPts val="1600"/>
              </a:spcAft>
              <a:buNone/>
            </a:pPr>
            <a:r>
              <a:rPr lang="en">
                <a:solidFill>
                  <a:srgbClr val="000000"/>
                </a:solidFill>
              </a:rPr>
              <a:t>Conventional loans and more conservative lenders have a minimum score of </a:t>
            </a:r>
            <a:r>
              <a:rPr lang="en" b="1">
                <a:solidFill>
                  <a:srgbClr val="FF0000"/>
                </a:solidFill>
              </a:rPr>
              <a:t>620</a:t>
            </a:r>
            <a:r>
              <a:rPr lang="en">
                <a:solidFill>
                  <a:srgbClr val="000000"/>
                </a:solidFill>
              </a:rPr>
              <a:t>.</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215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a low credit score cost in a mortgage?</a:t>
            </a:r>
            <a:endParaRPr/>
          </a:p>
        </p:txBody>
      </p:sp>
      <p:pic>
        <p:nvPicPr>
          <p:cNvPr id="124" name="Google Shape;124;p23"/>
          <p:cNvPicPr preferRelativeResize="0"/>
          <p:nvPr/>
        </p:nvPicPr>
        <p:blipFill>
          <a:blip r:embed="rId3">
            <a:alphaModFix/>
          </a:blip>
          <a:stretch>
            <a:fillRect/>
          </a:stretch>
        </p:blipFill>
        <p:spPr>
          <a:xfrm>
            <a:off x="4141375" y="1221775"/>
            <a:ext cx="4459174" cy="1349975"/>
          </a:xfrm>
          <a:prstGeom prst="rect">
            <a:avLst/>
          </a:prstGeom>
          <a:noFill/>
          <a:ln>
            <a:noFill/>
          </a:ln>
        </p:spPr>
      </p:pic>
      <p:pic>
        <p:nvPicPr>
          <p:cNvPr id="125" name="Google Shape;125;p23"/>
          <p:cNvPicPr preferRelativeResize="0"/>
          <p:nvPr/>
        </p:nvPicPr>
        <p:blipFill>
          <a:blip r:embed="rId4">
            <a:alphaModFix/>
          </a:blip>
          <a:stretch>
            <a:fillRect/>
          </a:stretch>
        </p:blipFill>
        <p:spPr>
          <a:xfrm>
            <a:off x="805266" y="2798650"/>
            <a:ext cx="2270835" cy="2228398"/>
          </a:xfrm>
          <a:prstGeom prst="rect">
            <a:avLst/>
          </a:prstGeom>
          <a:noFill/>
          <a:ln>
            <a:noFill/>
          </a:ln>
        </p:spPr>
      </p:pic>
      <p:sp>
        <p:nvSpPr>
          <p:cNvPr id="126" name="Google Shape;126;p23"/>
          <p:cNvSpPr txBox="1"/>
          <p:nvPr/>
        </p:nvSpPr>
        <p:spPr>
          <a:xfrm>
            <a:off x="203850" y="866475"/>
            <a:ext cx="3647400" cy="22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Low credit scores can cost a significant amount of money over the life of the loan solely based on LLPAs and investor adjustments to the price.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This margin goes directly to Fannie Mae and/or FHA due to the long-term risk of the lower score.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These implications are important to consider when obtaining any type of loan - not just mortgages. </a:t>
            </a:r>
            <a:endParaRPr sz="1200"/>
          </a:p>
        </p:txBody>
      </p:sp>
      <p:pic>
        <p:nvPicPr>
          <p:cNvPr id="127" name="Google Shape;127;p23"/>
          <p:cNvPicPr preferRelativeResize="0"/>
          <p:nvPr/>
        </p:nvPicPr>
        <p:blipFill>
          <a:blip r:embed="rId5">
            <a:alphaModFix/>
          </a:blip>
          <a:stretch>
            <a:fillRect/>
          </a:stretch>
        </p:blipFill>
        <p:spPr>
          <a:xfrm>
            <a:off x="3735900" y="3094875"/>
            <a:ext cx="5270127" cy="1465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mt="17000"/>
          </a:blip>
          <a:stretch>
            <a:fillRect/>
          </a:stretch>
        </p:blipFill>
        <p:spPr>
          <a:xfrm>
            <a:off x="0" y="0"/>
            <a:ext cx="9144000" cy="5143500"/>
          </a:xfrm>
          <a:prstGeom prst="rect">
            <a:avLst/>
          </a:prstGeom>
          <a:noFill/>
          <a:ln>
            <a:noFill/>
          </a:ln>
        </p:spPr>
      </p:pic>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How can we improve a credit score?</a:t>
            </a:r>
            <a:endParaRPr b="1"/>
          </a:p>
        </p:txBody>
      </p:sp>
      <p:sp>
        <p:nvSpPr>
          <p:cNvPr id="134" name="Google Shape;134;p24"/>
          <p:cNvSpPr txBox="1">
            <a:spLocks noGrp="1"/>
          </p:cNvSpPr>
          <p:nvPr>
            <p:ph type="body" idx="1"/>
          </p:nvPr>
        </p:nvSpPr>
        <p:spPr>
          <a:xfrm>
            <a:off x="311700" y="637075"/>
            <a:ext cx="8520600" cy="2990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b="1">
              <a:solidFill>
                <a:srgbClr val="000000"/>
              </a:solidFill>
            </a:endParaRPr>
          </a:p>
          <a:p>
            <a:pPr marL="457200" lvl="0" indent="-342900" algn="l" rtl="0">
              <a:lnSpc>
                <a:spcPct val="150000"/>
              </a:lnSpc>
              <a:spcBef>
                <a:spcPts val="1600"/>
              </a:spcBef>
              <a:spcAft>
                <a:spcPts val="0"/>
              </a:spcAft>
              <a:buClr>
                <a:srgbClr val="000000"/>
              </a:buClr>
              <a:buSzPts val="1800"/>
              <a:buAutoNum type="arabicPeriod"/>
            </a:pPr>
            <a:r>
              <a:rPr lang="en" b="1">
                <a:solidFill>
                  <a:srgbClr val="000000"/>
                </a:solidFill>
              </a:rPr>
              <a:t>What-if tool to run scenarios on paying down balances or removing accounts</a:t>
            </a:r>
            <a:endParaRPr b="1">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b="1">
                <a:solidFill>
                  <a:srgbClr val="000000"/>
                </a:solidFill>
              </a:rPr>
              <a:t>Pay for Delete Letter</a:t>
            </a:r>
            <a:endParaRPr b="1">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b="1">
                <a:solidFill>
                  <a:srgbClr val="000000"/>
                </a:solidFill>
              </a:rPr>
              <a:t>Goodwill Letter </a:t>
            </a:r>
            <a:endParaRPr b="1">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b="1">
                <a:solidFill>
                  <a:srgbClr val="000000"/>
                </a:solidFill>
              </a:rPr>
              <a:t>Disputes ***** (more on this later)</a:t>
            </a:r>
            <a:endParaRPr b="1">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b="1">
                <a:solidFill>
                  <a:srgbClr val="000000"/>
                </a:solidFill>
              </a:rPr>
              <a:t>Credit Repair professionals</a:t>
            </a:r>
            <a:endParaRPr b="1">
              <a:solidFill>
                <a:srgbClr val="000000"/>
              </a:solidFill>
            </a:endParaRPr>
          </a:p>
        </p:txBody>
      </p:sp>
      <p:sp>
        <p:nvSpPr>
          <p:cNvPr id="135" name="Google Shape;135;p24"/>
          <p:cNvSpPr txBox="1"/>
          <p:nvPr/>
        </p:nvSpPr>
        <p:spPr>
          <a:xfrm>
            <a:off x="592600" y="3986800"/>
            <a:ext cx="7110000" cy="9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Note: It is now free to FREEZE your credit scores - this could be a great option if you are not looking to take out credit in the near future.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2781300" cy="189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Pay for Delete Letter Example: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This is a great option for any collection accounts that still have a balance on the report.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Has the potential to significantly help the score.</a:t>
            </a:r>
            <a:endParaRPr sz="1400"/>
          </a:p>
        </p:txBody>
      </p:sp>
      <p:pic>
        <p:nvPicPr>
          <p:cNvPr id="141" name="Google Shape;141;p25"/>
          <p:cNvPicPr preferRelativeResize="0"/>
          <p:nvPr/>
        </p:nvPicPr>
        <p:blipFill>
          <a:blip r:embed="rId3">
            <a:alphaModFix/>
          </a:blip>
          <a:stretch>
            <a:fillRect/>
          </a:stretch>
        </p:blipFill>
        <p:spPr>
          <a:xfrm>
            <a:off x="3093016" y="0"/>
            <a:ext cx="4762268"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3021000" cy="14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Goodwill Letter example: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Could potentially get late payments removed, must have extenuating circumstances.</a:t>
            </a:r>
            <a:endParaRPr sz="1400"/>
          </a:p>
        </p:txBody>
      </p:sp>
      <p:pic>
        <p:nvPicPr>
          <p:cNvPr id="147" name="Google Shape;147;p26"/>
          <p:cNvPicPr preferRelativeResize="0"/>
          <p:nvPr/>
        </p:nvPicPr>
        <p:blipFill>
          <a:blip r:embed="rId3">
            <a:alphaModFix/>
          </a:blip>
          <a:stretch>
            <a:fillRect/>
          </a:stretch>
        </p:blipFill>
        <p:spPr>
          <a:xfrm>
            <a:off x="3332678" y="0"/>
            <a:ext cx="4483146"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262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NOT to do...</a:t>
            </a:r>
            <a:endParaRPr/>
          </a:p>
        </p:txBody>
      </p:sp>
      <p:sp>
        <p:nvSpPr>
          <p:cNvPr id="153" name="Google Shape;153;p27"/>
          <p:cNvSpPr txBox="1">
            <a:spLocks noGrp="1"/>
          </p:cNvSpPr>
          <p:nvPr>
            <p:ph type="body" idx="1"/>
          </p:nvPr>
        </p:nvSpPr>
        <p:spPr>
          <a:xfrm>
            <a:off x="311700" y="950750"/>
            <a:ext cx="8520600" cy="38997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000000"/>
              </a:buClr>
              <a:buSzPts val="1600"/>
              <a:buAutoNum type="arabicPeriod"/>
            </a:pPr>
            <a:r>
              <a:rPr lang="en" sz="1600" b="1">
                <a:solidFill>
                  <a:srgbClr val="000000"/>
                </a:solidFill>
              </a:rPr>
              <a:t>Pay off collection accounts to a zero balance </a:t>
            </a:r>
            <a:r>
              <a:rPr lang="en" sz="1600">
                <a:solidFill>
                  <a:srgbClr val="000000"/>
                </a:solidFill>
              </a:rPr>
              <a:t>- often this will not improve the score, it will simply update the balance of the account to zero.  If you have an outstanding balance, you should try to pay for the removal of the account</a:t>
            </a:r>
            <a:endParaRPr sz="1600">
              <a:solidFill>
                <a:srgbClr val="000000"/>
              </a:solidFill>
            </a:endParaRPr>
          </a:p>
          <a:p>
            <a:pPr marL="457200" lvl="0" indent="-330200" algn="l" rtl="0">
              <a:lnSpc>
                <a:spcPct val="150000"/>
              </a:lnSpc>
              <a:spcBef>
                <a:spcPts val="0"/>
              </a:spcBef>
              <a:spcAft>
                <a:spcPts val="0"/>
              </a:spcAft>
              <a:buClr>
                <a:srgbClr val="000000"/>
              </a:buClr>
              <a:buSzPts val="1600"/>
              <a:buAutoNum type="arabicPeriod"/>
            </a:pPr>
            <a:r>
              <a:rPr lang="en" sz="1600">
                <a:solidFill>
                  <a:srgbClr val="000000"/>
                </a:solidFill>
              </a:rPr>
              <a:t>Try to </a:t>
            </a:r>
            <a:r>
              <a:rPr lang="en" sz="1600" b="1">
                <a:solidFill>
                  <a:srgbClr val="000000"/>
                </a:solidFill>
              </a:rPr>
              <a:t>avoid any credit inquiries</a:t>
            </a:r>
            <a:r>
              <a:rPr lang="en" sz="1600">
                <a:solidFill>
                  <a:srgbClr val="000000"/>
                </a:solidFill>
              </a:rPr>
              <a:t> until you know your score is in range for an approval.  Inquiries last 90 days can add up, bringing your score down.</a:t>
            </a:r>
            <a:endParaRPr sz="1600">
              <a:solidFill>
                <a:srgbClr val="000000"/>
              </a:solidFill>
            </a:endParaRPr>
          </a:p>
          <a:p>
            <a:pPr marL="457200" lvl="0" indent="-330200" algn="l" rtl="0">
              <a:lnSpc>
                <a:spcPct val="150000"/>
              </a:lnSpc>
              <a:spcBef>
                <a:spcPts val="0"/>
              </a:spcBef>
              <a:spcAft>
                <a:spcPts val="0"/>
              </a:spcAft>
              <a:buClr>
                <a:srgbClr val="000000"/>
              </a:buClr>
              <a:buSzPts val="1600"/>
              <a:buAutoNum type="arabicPeriod"/>
            </a:pPr>
            <a:r>
              <a:rPr lang="en" sz="1600" b="1">
                <a:solidFill>
                  <a:srgbClr val="000000"/>
                </a:solidFill>
              </a:rPr>
              <a:t>Don’t get behind</a:t>
            </a:r>
            <a:r>
              <a:rPr lang="en" sz="1600">
                <a:solidFill>
                  <a:srgbClr val="000000"/>
                </a:solidFill>
              </a:rPr>
              <a:t> on payments if possible </a:t>
            </a:r>
            <a:endParaRPr sz="1600">
              <a:solidFill>
                <a:srgbClr val="000000"/>
              </a:solidFill>
            </a:endParaRPr>
          </a:p>
          <a:p>
            <a:pPr marL="457200" lvl="0" indent="-330200" algn="l" rtl="0">
              <a:lnSpc>
                <a:spcPct val="150000"/>
              </a:lnSpc>
              <a:spcBef>
                <a:spcPts val="0"/>
              </a:spcBef>
              <a:spcAft>
                <a:spcPts val="0"/>
              </a:spcAft>
              <a:buClr>
                <a:srgbClr val="000000"/>
              </a:buClr>
              <a:buSzPts val="1600"/>
              <a:buAutoNum type="arabicPeriod"/>
            </a:pPr>
            <a:r>
              <a:rPr lang="en" sz="1600" b="1">
                <a:solidFill>
                  <a:srgbClr val="000000"/>
                </a:solidFill>
              </a:rPr>
              <a:t>Refrain from co-signing</a:t>
            </a:r>
            <a:r>
              <a:rPr lang="en" sz="1600">
                <a:solidFill>
                  <a:srgbClr val="000000"/>
                </a:solidFill>
              </a:rPr>
              <a:t> on anything you are not 100% confident about being paid on time and willing to add into your debt-to-income ratio</a:t>
            </a:r>
            <a:endParaRPr sz="1600">
              <a:solidFill>
                <a:srgbClr val="000000"/>
              </a:solidFill>
            </a:endParaRPr>
          </a:p>
          <a:p>
            <a:pPr marL="457200" lvl="0" indent="-330200" algn="l" rtl="0">
              <a:lnSpc>
                <a:spcPct val="150000"/>
              </a:lnSpc>
              <a:spcBef>
                <a:spcPts val="0"/>
              </a:spcBef>
              <a:spcAft>
                <a:spcPts val="0"/>
              </a:spcAft>
              <a:buClr>
                <a:srgbClr val="000000"/>
              </a:buClr>
              <a:buSzPts val="1600"/>
              <a:buAutoNum type="arabicPeriod"/>
            </a:pPr>
            <a:r>
              <a:rPr lang="en" sz="1600">
                <a:solidFill>
                  <a:srgbClr val="000000"/>
                </a:solidFill>
              </a:rPr>
              <a:t>Try not to let credit card </a:t>
            </a:r>
            <a:r>
              <a:rPr lang="en" sz="1600" b="1">
                <a:solidFill>
                  <a:srgbClr val="000000"/>
                </a:solidFill>
              </a:rPr>
              <a:t>balances reach their limit</a:t>
            </a:r>
            <a:r>
              <a:rPr lang="en" sz="1600">
                <a:solidFill>
                  <a:srgbClr val="000000"/>
                </a:solidFill>
              </a:rPr>
              <a:t> (try to keep 30% or below)</a:t>
            </a:r>
            <a:endParaRPr sz="1600">
              <a:solidFill>
                <a:srgbClr val="000000"/>
              </a:solidFill>
            </a:endParaRPr>
          </a:p>
          <a:p>
            <a:pPr marL="457200" lvl="0" indent="-330200" algn="l" rtl="0">
              <a:lnSpc>
                <a:spcPct val="150000"/>
              </a:lnSpc>
              <a:spcBef>
                <a:spcPts val="0"/>
              </a:spcBef>
              <a:spcAft>
                <a:spcPts val="0"/>
              </a:spcAft>
              <a:buClr>
                <a:srgbClr val="000000"/>
              </a:buClr>
              <a:buSzPts val="1600"/>
              <a:buAutoNum type="arabicPeriod"/>
            </a:pPr>
            <a:r>
              <a:rPr lang="en" sz="1600" b="1">
                <a:solidFill>
                  <a:srgbClr val="000000"/>
                </a:solidFill>
              </a:rPr>
              <a:t>Don’t close an old account</a:t>
            </a:r>
            <a:r>
              <a:rPr lang="en" sz="1600">
                <a:solidFill>
                  <a:srgbClr val="000000"/>
                </a:solidFill>
              </a:rPr>
              <a:t> - better to leave it open with a zero balance</a:t>
            </a:r>
            <a:endParaRPr sz="16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0"/>
            <a:ext cx="9144000" cy="5143498"/>
          </a:xfrm>
          <a:prstGeom prst="rect">
            <a:avLst/>
          </a:prstGeom>
          <a:noFill/>
          <a:ln>
            <a:noFill/>
          </a:ln>
        </p:spPr>
      </p:pic>
      <p:sp>
        <p:nvSpPr>
          <p:cNvPr id="159" name="Google Shape;15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Unique Scenarios: Investment Properties</a:t>
            </a:r>
            <a:endParaRPr sz="2600"/>
          </a:p>
        </p:txBody>
      </p:sp>
      <p:sp>
        <p:nvSpPr>
          <p:cNvPr id="160" name="Google Shape;16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Fannie Mae Guidelines: </a:t>
            </a:r>
            <a:endParaRPr>
              <a:solidFill>
                <a:srgbClr val="000000"/>
              </a:solidFill>
            </a:endParaRPr>
          </a:p>
          <a:p>
            <a:pPr marL="0" lvl="0" indent="0" algn="l" rtl="0">
              <a:spcBef>
                <a:spcPts val="1600"/>
              </a:spcBef>
              <a:spcAft>
                <a:spcPts val="0"/>
              </a:spcAft>
              <a:buNone/>
            </a:pPr>
            <a:r>
              <a:rPr lang="en">
                <a:solidFill>
                  <a:srgbClr val="000000"/>
                </a:solidFill>
                <a:highlight>
                  <a:srgbClr val="FFF2CC"/>
                </a:highlight>
              </a:rPr>
              <a:t>Individual collection and non-mortgage charge-off accounts equal to or greater than $250 and accounts that total more than $1,000 must be paid in full prior to or at closing.</a:t>
            </a:r>
            <a:endParaRPr>
              <a:solidFill>
                <a:srgbClr val="000000"/>
              </a:solidFill>
              <a:highlight>
                <a:srgbClr val="FFF2CC"/>
              </a:highlight>
            </a:endParaRPr>
          </a:p>
          <a:p>
            <a:pPr marL="0" lvl="0" indent="0" algn="l" rtl="0">
              <a:spcBef>
                <a:spcPts val="1600"/>
              </a:spcBef>
              <a:spcAft>
                <a:spcPts val="0"/>
              </a:spcAft>
              <a:buNone/>
            </a:pPr>
            <a:endParaRPr>
              <a:solidFill>
                <a:srgbClr val="000000"/>
              </a:solidFill>
              <a:highlight>
                <a:srgbClr val="FFF2CC"/>
              </a:highlight>
            </a:endParaRPr>
          </a:p>
          <a:p>
            <a:pPr marL="0" lvl="0" indent="0" algn="l" rtl="0">
              <a:spcBef>
                <a:spcPts val="1600"/>
              </a:spcBef>
              <a:spcAft>
                <a:spcPts val="1600"/>
              </a:spcAft>
              <a:buNone/>
            </a:pPr>
            <a:r>
              <a:rPr lang="en">
                <a:solidFill>
                  <a:srgbClr val="000000"/>
                </a:solidFill>
              </a:rPr>
              <a:t>In a recent scenario this applied to medical as well.</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9"/>
          <p:cNvPicPr preferRelativeResize="0"/>
          <p:nvPr/>
        </p:nvPicPr>
        <p:blipFill>
          <a:blip r:embed="rId3">
            <a:alphaModFix/>
          </a:blip>
          <a:stretch>
            <a:fillRect/>
          </a:stretch>
        </p:blipFill>
        <p:spPr>
          <a:xfrm>
            <a:off x="0" y="0"/>
            <a:ext cx="9143998" cy="5143501"/>
          </a:xfrm>
          <a:prstGeom prst="rect">
            <a:avLst/>
          </a:prstGeom>
          <a:noFill/>
          <a:ln>
            <a:noFill/>
          </a:ln>
        </p:spPr>
      </p:pic>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Unique Scenarios: Disputed Accounts</a:t>
            </a:r>
            <a:endParaRPr/>
          </a:p>
        </p:txBody>
      </p:sp>
      <p:sp>
        <p:nvSpPr>
          <p:cNvPr id="167" name="Google Shape;16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Disputed accounts need to be removed from their disputed status before being able to obtain a mortgage.   </a:t>
            </a: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r>
              <a:rPr lang="en" dirty="0">
                <a:solidFill>
                  <a:srgbClr val="000000"/>
                </a:solidFill>
              </a:rPr>
              <a:t>(Disputed medical tradelines are an exception)</a:t>
            </a:r>
            <a:endParaRPr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0"/>
          <p:cNvPicPr preferRelativeResize="0"/>
          <p:nvPr/>
        </p:nvPicPr>
        <p:blipFill>
          <a:blip r:embed="rId3">
            <a:alphaModFix amt="24000"/>
          </a:blip>
          <a:stretch>
            <a:fillRect/>
          </a:stretch>
        </p:blipFill>
        <p:spPr>
          <a:xfrm>
            <a:off x="0" y="0"/>
            <a:ext cx="9143997" cy="5143501"/>
          </a:xfrm>
          <a:prstGeom prst="rect">
            <a:avLst/>
          </a:prstGeom>
          <a:noFill/>
          <a:ln>
            <a:noFill/>
          </a:ln>
        </p:spPr>
      </p:pic>
      <p:sp>
        <p:nvSpPr>
          <p:cNvPr id="173" name="Google Shape;173;p30"/>
          <p:cNvSpPr txBox="1">
            <a:spLocks noGrp="1"/>
          </p:cNvSpPr>
          <p:nvPr>
            <p:ph type="title"/>
          </p:nvPr>
        </p:nvSpPr>
        <p:spPr>
          <a:xfrm>
            <a:off x="311700" y="640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Unique Scenarios: Inaccuracies </a:t>
            </a:r>
            <a:endParaRPr/>
          </a:p>
        </p:txBody>
      </p:sp>
      <p:sp>
        <p:nvSpPr>
          <p:cNvPr id="174" name="Google Shape;174;p30"/>
          <p:cNvSpPr txBox="1">
            <a:spLocks noGrp="1"/>
          </p:cNvSpPr>
          <p:nvPr>
            <p:ph type="body" idx="1"/>
          </p:nvPr>
        </p:nvSpPr>
        <p:spPr>
          <a:xfrm>
            <a:off x="311700" y="1446575"/>
            <a:ext cx="8520600" cy="33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If we can document and prove that an account is inaccurate, it is very likely we can get it removed.</a:t>
            </a:r>
            <a:endParaRPr sz="1600">
              <a:solidFill>
                <a:srgbClr val="000000"/>
              </a:solidFill>
            </a:endParaRPr>
          </a:p>
          <a:p>
            <a:pPr marL="0" lvl="0" indent="0" algn="l" rtl="0">
              <a:spcBef>
                <a:spcPts val="1600"/>
              </a:spcBef>
              <a:spcAft>
                <a:spcPts val="0"/>
              </a:spcAft>
              <a:buNone/>
            </a:pPr>
            <a:r>
              <a:rPr lang="en" sz="1600">
                <a:solidFill>
                  <a:srgbClr val="000000"/>
                </a:solidFill>
              </a:rPr>
              <a:t>If a credit score does not come in around what the borrower estimates, I will always send them a copy of their credit report for them to review and confirm everything is accurate.</a:t>
            </a:r>
            <a:endParaRPr sz="1600">
              <a:solidFill>
                <a:srgbClr val="000000"/>
              </a:solidFill>
            </a:endParaRPr>
          </a:p>
          <a:p>
            <a:pPr marL="0" lvl="0" indent="0" algn="l" rtl="0">
              <a:spcBef>
                <a:spcPts val="1600"/>
              </a:spcBef>
              <a:spcAft>
                <a:spcPts val="0"/>
              </a:spcAft>
              <a:buNone/>
            </a:pPr>
            <a:r>
              <a:rPr lang="en" sz="1600">
                <a:solidFill>
                  <a:srgbClr val="000000"/>
                </a:solidFill>
              </a:rPr>
              <a:t>  </a:t>
            </a:r>
            <a:endParaRPr sz="1600">
              <a:solidFill>
                <a:srgbClr val="000000"/>
              </a:solidFill>
            </a:endParaRPr>
          </a:p>
          <a:p>
            <a:pPr marL="0" lvl="0" indent="0" algn="l" rtl="0">
              <a:spcBef>
                <a:spcPts val="1600"/>
              </a:spcBef>
              <a:spcAft>
                <a:spcPts val="1600"/>
              </a:spcAft>
              <a:buNone/>
            </a:pPr>
            <a:r>
              <a:rPr lang="en" sz="1600">
                <a:solidFill>
                  <a:srgbClr val="000000"/>
                </a:solidFill>
              </a:rPr>
              <a:t>Example: One client was ineligible for a loan due to inaccurate information, we then got it removed and he purchased a home with a VA loan.  </a:t>
            </a:r>
            <a:endParaRPr sz="16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Misconceptions</a:t>
            </a:r>
            <a:endParaRPr/>
          </a:p>
        </p:txBody>
      </p:sp>
      <p:sp>
        <p:nvSpPr>
          <p:cNvPr id="180" name="Google Shape;180;p31"/>
          <p:cNvSpPr txBox="1"/>
          <p:nvPr/>
        </p:nvSpPr>
        <p:spPr>
          <a:xfrm>
            <a:off x="353000" y="1068350"/>
            <a:ext cx="4078200" cy="3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Are you out of luck if your spouse has a bad credit score? </a:t>
            </a:r>
            <a:endParaRPr/>
          </a:p>
          <a:p>
            <a:pPr marL="457200" lvl="0" indent="-317500" algn="l" rtl="0">
              <a:spcBef>
                <a:spcPts val="0"/>
              </a:spcBef>
              <a:spcAft>
                <a:spcPts val="0"/>
              </a:spcAft>
              <a:buSzPts val="1400"/>
              <a:buChar char="-"/>
            </a:pPr>
            <a:r>
              <a:rPr lang="en"/>
              <a:t>Not necessarily!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Checking and knowing your score hurts it. </a:t>
            </a:r>
            <a:endParaRPr/>
          </a:p>
          <a:p>
            <a:pPr marL="457200" lvl="0" indent="-317500" algn="l" rtl="0">
              <a:spcBef>
                <a:spcPts val="0"/>
              </a:spcBef>
              <a:spcAft>
                <a:spcPts val="0"/>
              </a:spcAft>
              <a:buSzPts val="1400"/>
              <a:buChar char="-"/>
            </a:pPr>
            <a:r>
              <a:rPr lang="en"/>
              <a:t>Definitely not!  Credit karma as an example is free and non-impactful.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Closing accounts will help your score.</a:t>
            </a:r>
            <a:endParaRPr/>
          </a:p>
          <a:p>
            <a:pPr marL="457200" lvl="0" indent="-317500" algn="l" rtl="0">
              <a:spcBef>
                <a:spcPts val="0"/>
              </a:spcBef>
              <a:spcAft>
                <a:spcPts val="0"/>
              </a:spcAft>
              <a:buSzPts val="1400"/>
              <a:buChar char="-"/>
            </a:pPr>
            <a:r>
              <a:rPr lang="en"/>
              <a:t>False.  A variety of different types of open accounts, paid on time, helps your score!</a:t>
            </a:r>
            <a:endParaRPr/>
          </a:p>
        </p:txBody>
      </p:sp>
      <p:pic>
        <p:nvPicPr>
          <p:cNvPr id="181" name="Google Shape;181;p31" descr="It's a commercial about credit that's funny." title="Funny Credit Commercial">
            <a:hlinkClick r:id="rId3"/>
          </p:cNvPr>
          <p:cNvPicPr preferRelativeResize="0"/>
          <p:nvPr/>
        </p:nvPicPr>
        <p:blipFill>
          <a:blip r:embed="rId4">
            <a:alphaModFix/>
          </a:blip>
          <a:stretch>
            <a:fillRect/>
          </a:stretch>
        </p:blipFill>
        <p:spPr>
          <a:xfrm>
            <a:off x="4705750" y="1612913"/>
            <a:ext cx="4126550" cy="30949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descr="Image result for mortgage meme"/>
          <p:cNvPicPr preferRelativeResize="0"/>
          <p:nvPr/>
        </p:nvPicPr>
        <p:blipFill>
          <a:blip r:embed="rId3">
            <a:alphaModFix/>
          </a:blip>
          <a:stretch>
            <a:fillRect/>
          </a:stretch>
        </p:blipFill>
        <p:spPr>
          <a:xfrm>
            <a:off x="3341675" y="1648996"/>
            <a:ext cx="2460650" cy="184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714375" y="0"/>
            <a:ext cx="7715246" cy="5143498"/>
          </a:xfrm>
          <a:prstGeom prst="rect">
            <a:avLst/>
          </a:prstGeom>
          <a:noFill/>
          <a:ln>
            <a:noFill/>
          </a:ln>
        </p:spPr>
      </p:pic>
      <p:sp>
        <p:nvSpPr>
          <p:cNvPr id="187" name="Google Shape;187;p32"/>
          <p:cNvSpPr txBox="1">
            <a:spLocks noGrp="1"/>
          </p:cNvSpPr>
          <p:nvPr>
            <p:ph type="title"/>
          </p:nvPr>
        </p:nvSpPr>
        <p:spPr>
          <a:xfrm>
            <a:off x="4242200" y="943000"/>
            <a:ext cx="290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Any Questions?</a:t>
            </a:r>
            <a:endParaRPr/>
          </a:p>
        </p:txBody>
      </p:sp>
      <p:sp>
        <p:nvSpPr>
          <p:cNvPr id="188" name="Google Shape;188;p32"/>
          <p:cNvSpPr txBox="1"/>
          <p:nvPr/>
        </p:nvSpPr>
        <p:spPr>
          <a:xfrm>
            <a:off x="4289450" y="1723900"/>
            <a:ext cx="2806500" cy="26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coming! </a:t>
            </a:r>
            <a:endParaRPr/>
          </a:p>
          <a:p>
            <a:pPr marL="0" lvl="0" indent="0" algn="l" rtl="0">
              <a:spcBef>
                <a:spcPts val="0"/>
              </a:spcBef>
              <a:spcAft>
                <a:spcPts val="0"/>
              </a:spcAft>
              <a:buNone/>
            </a:pPr>
            <a:endParaRPr/>
          </a:p>
          <a:p>
            <a:pPr marL="0" lvl="0" indent="0" algn="l" rtl="0">
              <a:spcBef>
                <a:spcPts val="0"/>
              </a:spcBef>
              <a:spcAft>
                <a:spcPts val="0"/>
              </a:spcAft>
              <a:buNone/>
            </a:pPr>
            <a:r>
              <a:rPr lang="en"/>
              <a:t>We hope you learned a lot.  Please never hesitate to contact Rachel or Mike with any credit or mortgage related questions.</a:t>
            </a:r>
            <a:endParaRPr/>
          </a:p>
          <a:p>
            <a:pPr marL="0" lvl="0" indent="0" algn="l" rtl="0">
              <a:spcBef>
                <a:spcPts val="0"/>
              </a:spcBef>
              <a:spcAft>
                <a:spcPts val="0"/>
              </a:spcAft>
              <a:buNone/>
            </a:pPr>
            <a:endParaRPr/>
          </a:p>
          <a:p>
            <a:pPr marL="0" lvl="0" indent="0" algn="l" rtl="0">
              <a:spcBef>
                <a:spcPts val="0"/>
              </a:spcBef>
              <a:spcAft>
                <a:spcPts val="0"/>
              </a:spcAft>
              <a:buNone/>
            </a:pPr>
            <a:r>
              <a:rPr lang="en"/>
              <a:t>Rachel: 817-733-5495 </a:t>
            </a:r>
            <a:endParaRPr/>
          </a:p>
          <a:p>
            <a:pPr marL="0" lvl="0" indent="0" algn="l" rtl="0">
              <a:spcBef>
                <a:spcPts val="0"/>
              </a:spcBef>
              <a:spcAft>
                <a:spcPts val="0"/>
              </a:spcAft>
              <a:buNone/>
            </a:pPr>
            <a:r>
              <a:rPr lang="en" u="sng">
                <a:solidFill>
                  <a:schemeClr val="hlink"/>
                </a:solidFill>
                <a:hlinkClick r:id="rId4"/>
              </a:rPr>
              <a:t>rachel@rdhloans.com</a:t>
            </a:r>
            <a:endParaRPr/>
          </a:p>
          <a:p>
            <a:pPr marL="0" lvl="0" indent="0" algn="l" rtl="0">
              <a:spcBef>
                <a:spcPts val="0"/>
              </a:spcBef>
              <a:spcAft>
                <a:spcPts val="0"/>
              </a:spcAft>
              <a:buNone/>
            </a:pPr>
            <a:endParaRPr/>
          </a:p>
          <a:p>
            <a:pPr marL="0" lvl="0" indent="0" algn="l" rtl="0">
              <a:spcBef>
                <a:spcPts val="0"/>
              </a:spcBef>
              <a:spcAft>
                <a:spcPts val="0"/>
              </a:spcAft>
              <a:buNone/>
            </a:pPr>
            <a:r>
              <a:rPr lang="en"/>
              <a:t>Mike: 817-832-8452</a:t>
            </a:r>
            <a:endParaRPr/>
          </a:p>
          <a:p>
            <a:pPr marL="0" lvl="0" indent="0" algn="l" rtl="0">
              <a:spcBef>
                <a:spcPts val="0"/>
              </a:spcBef>
              <a:spcAft>
                <a:spcPts val="0"/>
              </a:spcAft>
              <a:buNone/>
            </a:pPr>
            <a:r>
              <a:rPr lang="en" u="sng">
                <a:solidFill>
                  <a:schemeClr val="hlink"/>
                </a:solidFill>
                <a:hlinkClick r:id="rId5"/>
              </a:rPr>
              <a:t>mporter@rdhloans.com</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8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68" name="Google Shape;68;p15"/>
          <p:cNvSpPr txBox="1">
            <a:spLocks noGrp="1"/>
          </p:cNvSpPr>
          <p:nvPr>
            <p:ph type="body" idx="1"/>
          </p:nvPr>
        </p:nvSpPr>
        <p:spPr>
          <a:xfrm>
            <a:off x="311700" y="101092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Significance of credit</a:t>
            </a:r>
            <a:endParaRPr>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What does a mortgage credit report look like? </a:t>
            </a:r>
            <a:endParaRPr>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What do the scores need to be for a loan approval?</a:t>
            </a:r>
            <a:endParaRPr>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What are the implications and costs of a low score?</a:t>
            </a:r>
            <a:endParaRPr>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How can we improve a credit score?</a:t>
            </a:r>
            <a:endParaRPr>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What NOT to do in regards to credit</a:t>
            </a:r>
            <a:endParaRPr>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Unique scenarios</a:t>
            </a:r>
            <a:endParaRPr>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a:solidFill>
                  <a:srgbClr val="000000"/>
                </a:solidFill>
              </a:rPr>
              <a:t>Common Misconceptions</a:t>
            </a:r>
            <a:endParaRPr>
              <a:solidFill>
                <a:srgbClr val="000000"/>
              </a:solidFill>
            </a:endParaRPr>
          </a:p>
          <a:p>
            <a:pPr marL="0" lvl="0" indent="0" algn="l" rtl="0">
              <a:spcBef>
                <a:spcPts val="1600"/>
              </a:spcBef>
              <a:spcAft>
                <a:spcPts val="1600"/>
              </a:spcAft>
              <a:buNone/>
            </a:pPr>
            <a:endParaRPr>
              <a:solidFill>
                <a:srgbClr val="000000"/>
              </a:solidFill>
            </a:endParaRPr>
          </a:p>
        </p:txBody>
      </p:sp>
      <p:sp>
        <p:nvSpPr>
          <p:cNvPr id="69" name="Google Shape;69;p15"/>
          <p:cNvSpPr/>
          <p:nvPr/>
        </p:nvSpPr>
        <p:spPr>
          <a:xfrm>
            <a:off x="5660400" y="1010913"/>
            <a:ext cx="1201600" cy="3068250"/>
          </a:xfrm>
          <a:custGeom>
            <a:avLst/>
            <a:gdLst/>
            <a:ahLst/>
            <a:cxnLst/>
            <a:rect l="l" t="t" r="r" b="b"/>
            <a:pathLst>
              <a:path w="48064" h="122730" extrusionOk="0">
                <a:moveTo>
                  <a:pt x="0" y="3558"/>
                </a:moveTo>
                <a:cubicBezTo>
                  <a:pt x="7891" y="-3013"/>
                  <a:pt x="26211" y="-81"/>
                  <a:pt x="30256" y="9357"/>
                </a:cubicBezTo>
                <a:cubicBezTo>
                  <a:pt x="33778" y="17574"/>
                  <a:pt x="32191" y="27206"/>
                  <a:pt x="34542" y="35831"/>
                </a:cubicBezTo>
                <a:cubicBezTo>
                  <a:pt x="36015" y="41235"/>
                  <a:pt x="37690" y="47213"/>
                  <a:pt x="41854" y="50959"/>
                </a:cubicBezTo>
                <a:cubicBezTo>
                  <a:pt x="43590" y="52521"/>
                  <a:pt x="47337" y="52224"/>
                  <a:pt x="47905" y="54489"/>
                </a:cubicBezTo>
                <a:cubicBezTo>
                  <a:pt x="48901" y="58459"/>
                  <a:pt x="44143" y="62003"/>
                  <a:pt x="43871" y="66087"/>
                </a:cubicBezTo>
                <a:cubicBezTo>
                  <a:pt x="43184" y="76401"/>
                  <a:pt x="45900" y="86963"/>
                  <a:pt x="43871" y="97099"/>
                </a:cubicBezTo>
                <a:cubicBezTo>
                  <a:pt x="41575" y="108568"/>
                  <a:pt x="27989" y="115837"/>
                  <a:pt x="16893" y="119539"/>
                </a:cubicBezTo>
                <a:cubicBezTo>
                  <a:pt x="13410" y="120701"/>
                  <a:pt x="9956" y="122200"/>
                  <a:pt x="6303" y="122565"/>
                </a:cubicBezTo>
                <a:cubicBezTo>
                  <a:pt x="4545" y="122741"/>
                  <a:pt x="-668" y="122872"/>
                  <a:pt x="1008" y="122313"/>
                </a:cubicBezTo>
              </a:path>
            </a:pathLst>
          </a:custGeom>
          <a:noFill/>
          <a:ln w="9525" cap="flat" cmpd="sng">
            <a:solidFill>
              <a:schemeClr val="dk2"/>
            </a:solidFill>
            <a:prstDash val="solid"/>
            <a:round/>
            <a:headEnd type="none" w="med" len="med"/>
            <a:tailEnd type="none" w="med" len="med"/>
          </a:ln>
        </p:spPr>
      </p:sp>
      <p:sp>
        <p:nvSpPr>
          <p:cNvPr id="70" name="Google Shape;70;p15"/>
          <p:cNvSpPr txBox="1"/>
          <p:nvPr/>
        </p:nvSpPr>
        <p:spPr>
          <a:xfrm rot="-565686">
            <a:off x="6984093" y="1837439"/>
            <a:ext cx="1816741" cy="100873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Questions anytime!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mt="36000"/>
          </a:blip>
          <a:stretch>
            <a:fillRect/>
          </a:stretch>
        </p:blipFill>
        <p:spPr>
          <a:xfrm>
            <a:off x="0" y="0"/>
            <a:ext cx="9143999" cy="5143498"/>
          </a:xfrm>
          <a:prstGeom prst="rect">
            <a:avLst/>
          </a:prstGeom>
          <a:noFill/>
          <a:ln>
            <a:noFill/>
          </a:ln>
        </p:spPr>
      </p:pic>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Significance of Credit</a:t>
            </a:r>
            <a:r>
              <a:rPr lang="en"/>
              <a:t>	</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Credit is one of the 3 most important factor in determining eligibility for a mortgage.</a:t>
            </a:r>
            <a:endParaRPr b="1">
              <a:solidFill>
                <a:srgbClr val="000000"/>
              </a:solidFill>
            </a:endParaRPr>
          </a:p>
          <a:p>
            <a:pPr marL="457200" lvl="0" indent="-342900" algn="l" rtl="0">
              <a:spcBef>
                <a:spcPts val="1600"/>
              </a:spcBef>
              <a:spcAft>
                <a:spcPts val="0"/>
              </a:spcAft>
              <a:buClr>
                <a:srgbClr val="000000"/>
              </a:buClr>
              <a:buSzPts val="1800"/>
              <a:buAutoNum type="arabicPeriod"/>
            </a:pPr>
            <a:r>
              <a:rPr lang="en" b="1">
                <a:solidFill>
                  <a:srgbClr val="000000"/>
                </a:solidFill>
              </a:rPr>
              <a:t>Credit</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Debt-to-income ratio (credit report required to determine this accurately)</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Down Payment funds </a:t>
            </a:r>
            <a:endParaRPr b="1">
              <a:solidFill>
                <a:srgbClr val="000000"/>
              </a:solidFill>
            </a:endParaRPr>
          </a:p>
          <a:p>
            <a:pPr marL="0" lvl="0" indent="0" algn="l" rtl="0">
              <a:spcBef>
                <a:spcPts val="1600"/>
              </a:spcBef>
              <a:spcAft>
                <a:spcPts val="0"/>
              </a:spcAft>
              <a:buNone/>
            </a:pPr>
            <a:r>
              <a:rPr lang="en" b="1">
                <a:solidFill>
                  <a:srgbClr val="000000"/>
                </a:solidFill>
              </a:rPr>
              <a:t>Credit will also control the program and interest rate a buyer can obtain.</a:t>
            </a:r>
            <a:endParaRPr b="1">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49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a mortgage credit report look like?</a:t>
            </a:r>
            <a:endParaRPr/>
          </a:p>
        </p:txBody>
      </p:sp>
      <p:pic>
        <p:nvPicPr>
          <p:cNvPr id="83" name="Google Shape;83;p17"/>
          <p:cNvPicPr preferRelativeResize="0"/>
          <p:nvPr/>
        </p:nvPicPr>
        <p:blipFill>
          <a:blip r:embed="rId3">
            <a:alphaModFix/>
          </a:blip>
          <a:stretch>
            <a:fillRect/>
          </a:stretch>
        </p:blipFill>
        <p:spPr>
          <a:xfrm>
            <a:off x="2162438" y="950625"/>
            <a:ext cx="4819126" cy="4155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mt="19000"/>
          </a:blip>
          <a:stretch>
            <a:fillRect/>
          </a:stretch>
        </p:blipFill>
        <p:spPr>
          <a:xfrm>
            <a:off x="0" y="0"/>
            <a:ext cx="9143999" cy="5143498"/>
          </a:xfrm>
          <a:prstGeom prst="rect">
            <a:avLst/>
          </a:prstGeom>
          <a:noFill/>
          <a:ln>
            <a:noFill/>
          </a:ln>
        </p:spPr>
      </p:pic>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content in a full report includes...</a:t>
            </a:r>
            <a:endParaRPr b="1"/>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First few pages: Tradelines </a:t>
            </a:r>
            <a:endParaRPr b="1">
              <a:solidFill>
                <a:srgbClr val="000000"/>
              </a:solidFill>
            </a:endParaRPr>
          </a:p>
          <a:p>
            <a:pPr marL="457200" lvl="0" indent="-342900" algn="l" rtl="0">
              <a:spcBef>
                <a:spcPts val="1600"/>
              </a:spcBef>
              <a:spcAft>
                <a:spcPts val="0"/>
              </a:spcAft>
              <a:buClr>
                <a:srgbClr val="000000"/>
              </a:buClr>
              <a:buSzPts val="1800"/>
              <a:buChar char="-"/>
            </a:pPr>
            <a:r>
              <a:rPr lang="en" b="1">
                <a:solidFill>
                  <a:srgbClr val="000000"/>
                </a:solidFill>
              </a:rPr>
              <a:t>Current Accounts, Derogatory Accounts, Collection/Charge Off </a:t>
            </a:r>
            <a:endParaRPr b="1">
              <a:solidFill>
                <a:srgbClr val="000000"/>
              </a:solidFill>
            </a:endParaRPr>
          </a:p>
          <a:p>
            <a:pPr marL="0" lvl="0" indent="0" algn="l" rtl="0">
              <a:spcBef>
                <a:spcPts val="1600"/>
              </a:spcBef>
              <a:spcAft>
                <a:spcPts val="0"/>
              </a:spcAft>
              <a:buNone/>
            </a:pPr>
            <a:r>
              <a:rPr lang="en" b="1">
                <a:solidFill>
                  <a:srgbClr val="000000"/>
                </a:solidFill>
              </a:rPr>
              <a:t>Following Tradelines: </a:t>
            </a:r>
            <a:endParaRPr b="1">
              <a:solidFill>
                <a:srgbClr val="000000"/>
              </a:solidFill>
            </a:endParaRPr>
          </a:p>
          <a:p>
            <a:pPr marL="457200" lvl="0" indent="-342900" algn="l" rtl="0">
              <a:spcBef>
                <a:spcPts val="1600"/>
              </a:spcBef>
              <a:spcAft>
                <a:spcPts val="0"/>
              </a:spcAft>
              <a:buClr>
                <a:srgbClr val="000000"/>
              </a:buClr>
              <a:buSzPts val="1800"/>
              <a:buChar char="-"/>
            </a:pPr>
            <a:r>
              <a:rPr lang="en" b="1">
                <a:solidFill>
                  <a:srgbClr val="000000"/>
                </a:solidFill>
              </a:rPr>
              <a:t>Other Credit History, Public Records, Alert, Remarks, Trade Summary, Derogatory Summary, Source of Information, Inquiries, Creditors, and more disclosures.</a:t>
            </a:r>
            <a:endParaRPr b="1">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274825"/>
            <a:ext cx="8520600" cy="10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&amp; How are mortgage credit scores different than consumer credit scores?</a:t>
            </a:r>
            <a:endParaRPr/>
          </a:p>
        </p:txBody>
      </p:sp>
      <p:sp>
        <p:nvSpPr>
          <p:cNvPr id="96" name="Google Shape;96;p19"/>
          <p:cNvSpPr txBox="1">
            <a:spLocks noGrp="1"/>
          </p:cNvSpPr>
          <p:nvPr>
            <p:ph type="body" idx="1"/>
          </p:nvPr>
        </p:nvSpPr>
        <p:spPr>
          <a:xfrm>
            <a:off x="311700" y="1377225"/>
            <a:ext cx="4617600" cy="36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Not all scores are the same!</a:t>
            </a:r>
            <a:r>
              <a:rPr lang="en" dirty="0"/>
              <a:t> -----------------&gt;</a:t>
            </a:r>
            <a:endParaRPr dirty="0"/>
          </a:p>
          <a:p>
            <a:pPr marL="0" lvl="0" indent="0" algn="l" rtl="0">
              <a:spcBef>
                <a:spcPts val="1600"/>
              </a:spcBef>
              <a:spcAft>
                <a:spcPts val="0"/>
              </a:spcAft>
              <a:buNone/>
            </a:pPr>
            <a:r>
              <a:rPr lang="en" dirty="0">
                <a:solidFill>
                  <a:srgbClr val="000000"/>
                </a:solidFill>
              </a:rPr>
              <a:t>There are Auto Scores, Bankcard Scores, and Base Scores.   </a:t>
            </a:r>
            <a:endParaRPr dirty="0">
              <a:solidFill>
                <a:srgbClr val="000000"/>
              </a:solidFill>
            </a:endParaRPr>
          </a:p>
          <a:p>
            <a:pPr marL="0" lvl="0" indent="0" algn="l" rtl="0">
              <a:spcBef>
                <a:spcPts val="1600"/>
              </a:spcBef>
              <a:spcAft>
                <a:spcPts val="1600"/>
              </a:spcAft>
              <a:buNone/>
            </a:pPr>
            <a:r>
              <a:rPr lang="en" dirty="0">
                <a:solidFill>
                  <a:srgbClr val="000000"/>
                </a:solidFill>
              </a:rPr>
              <a:t>Mortgage scores use an older Base scoring model - auto lenders and bankers often use more updated models, and a different calculating formula. </a:t>
            </a:r>
            <a:endParaRPr dirty="0">
              <a:solidFill>
                <a:srgbClr val="000000"/>
              </a:solidFill>
            </a:endParaRPr>
          </a:p>
        </p:txBody>
      </p:sp>
      <p:pic>
        <p:nvPicPr>
          <p:cNvPr id="97" name="Google Shape;97;p19"/>
          <p:cNvPicPr preferRelativeResize="0"/>
          <p:nvPr/>
        </p:nvPicPr>
        <p:blipFill>
          <a:blip r:embed="rId3">
            <a:alphaModFix/>
          </a:blip>
          <a:stretch>
            <a:fillRect/>
          </a:stretch>
        </p:blipFill>
        <p:spPr>
          <a:xfrm>
            <a:off x="4979646" y="1377221"/>
            <a:ext cx="3924424" cy="1655325"/>
          </a:xfrm>
          <a:prstGeom prst="rect">
            <a:avLst/>
          </a:prstGeom>
          <a:noFill/>
          <a:ln>
            <a:noFill/>
          </a:ln>
        </p:spPr>
      </p:pic>
      <p:pic>
        <p:nvPicPr>
          <p:cNvPr id="98" name="Google Shape;98;p19"/>
          <p:cNvPicPr preferRelativeResize="0"/>
          <p:nvPr/>
        </p:nvPicPr>
        <p:blipFill>
          <a:blip r:embed="rId4">
            <a:alphaModFix/>
          </a:blip>
          <a:stretch>
            <a:fillRect/>
          </a:stretch>
        </p:blipFill>
        <p:spPr>
          <a:xfrm>
            <a:off x="4642000" y="3570326"/>
            <a:ext cx="4262075" cy="1353425"/>
          </a:xfrm>
          <a:prstGeom prst="rect">
            <a:avLst/>
          </a:prstGeom>
          <a:noFill/>
          <a:ln>
            <a:noFill/>
          </a:ln>
        </p:spPr>
      </p:pic>
      <p:sp>
        <p:nvSpPr>
          <p:cNvPr id="99" name="Google Shape;99;p19"/>
          <p:cNvSpPr/>
          <p:nvPr/>
        </p:nvSpPr>
        <p:spPr>
          <a:xfrm>
            <a:off x="4784224" y="2239088"/>
            <a:ext cx="1964429" cy="456930"/>
          </a:xfrm>
          <a:custGeom>
            <a:avLst/>
            <a:gdLst/>
            <a:ahLst/>
            <a:cxnLst/>
            <a:rect l="l" t="t" r="r" b="b"/>
            <a:pathLst>
              <a:path w="71819" h="12362" extrusionOk="0">
                <a:moveTo>
                  <a:pt x="52746" y="1384"/>
                </a:moveTo>
                <a:cubicBezTo>
                  <a:pt x="39325" y="5216"/>
                  <a:pt x="24741" y="1861"/>
                  <a:pt x="10892" y="124"/>
                </a:cubicBezTo>
                <a:cubicBezTo>
                  <a:pt x="6937" y="-372"/>
                  <a:pt x="-346" y="1200"/>
                  <a:pt x="50" y="5166"/>
                </a:cubicBezTo>
                <a:cubicBezTo>
                  <a:pt x="338" y="8050"/>
                  <a:pt x="4951" y="8310"/>
                  <a:pt x="7614" y="9452"/>
                </a:cubicBezTo>
                <a:cubicBezTo>
                  <a:pt x="15275" y="12738"/>
                  <a:pt x="24274" y="10211"/>
                  <a:pt x="32575" y="10965"/>
                </a:cubicBezTo>
                <a:cubicBezTo>
                  <a:pt x="41370" y="11764"/>
                  <a:pt x="50218" y="11974"/>
                  <a:pt x="59049" y="11974"/>
                </a:cubicBezTo>
                <a:cubicBezTo>
                  <a:pt x="63126" y="11974"/>
                  <a:pt x="68781" y="13526"/>
                  <a:pt x="71151" y="10209"/>
                </a:cubicBezTo>
                <a:cubicBezTo>
                  <a:pt x="75128" y="4642"/>
                  <a:pt x="59840" y="628"/>
                  <a:pt x="52998" y="628"/>
                </a:cubicBezTo>
              </a:path>
            </a:pathLst>
          </a:custGeom>
          <a:noFill/>
          <a:ln w="9525" cap="flat" cmpd="sng">
            <a:solidFill>
              <a:srgbClr val="FF0000"/>
            </a:solidFill>
            <a:prstDash val="solid"/>
            <a:round/>
            <a:headEnd type="none" w="med" len="med"/>
            <a:tailEnd type="none" w="med" len="med"/>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241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differences? </a:t>
            </a:r>
            <a:endParaRPr/>
          </a:p>
        </p:txBody>
      </p:sp>
      <p:sp>
        <p:nvSpPr>
          <p:cNvPr id="105" name="Google Shape;105;p20"/>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0000"/>
                </a:solidFill>
              </a:rPr>
              <a:t>Examples of updates in FICO Version 8: </a:t>
            </a:r>
            <a:endParaRPr sz="1700">
              <a:solidFill>
                <a:srgbClr val="000000"/>
              </a:solidFill>
            </a:endParaRPr>
          </a:p>
          <a:p>
            <a:pPr marL="457200" lvl="0" indent="-336550" algn="l" rtl="0">
              <a:spcBef>
                <a:spcPts val="1600"/>
              </a:spcBef>
              <a:spcAft>
                <a:spcPts val="0"/>
              </a:spcAft>
              <a:buClr>
                <a:srgbClr val="000000"/>
              </a:buClr>
              <a:buSzPts val="1700"/>
              <a:buChar char="-"/>
            </a:pPr>
            <a:r>
              <a:rPr lang="en" sz="1700">
                <a:solidFill>
                  <a:srgbClr val="000000"/>
                </a:solidFill>
              </a:rPr>
              <a:t>Credit card usage (more penalty higher utilization/less for lower)</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Isolated late payments (more forgiving for one/less forgiving for many)</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Authorized user of credit cards (reduces the benefit of co-signing to prevent misrepresenting the individuals credit)</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Small balance collection accounts (under $100 ignored) </a:t>
            </a:r>
            <a:endParaRPr sz="1700">
              <a:solidFill>
                <a:srgbClr val="000000"/>
              </a:solidFill>
            </a:endParaRPr>
          </a:p>
          <a:p>
            <a:pPr marL="0" lvl="0" indent="0" algn="l" rtl="0">
              <a:spcBef>
                <a:spcPts val="1600"/>
              </a:spcBef>
              <a:spcAft>
                <a:spcPts val="0"/>
              </a:spcAft>
              <a:buNone/>
            </a:pPr>
            <a:r>
              <a:rPr lang="en" sz="1700">
                <a:solidFill>
                  <a:srgbClr val="000000"/>
                </a:solidFill>
              </a:rPr>
              <a:t>Examples of updated in FICO version 9: </a:t>
            </a:r>
            <a:endParaRPr sz="1700">
              <a:solidFill>
                <a:srgbClr val="000000"/>
              </a:solidFill>
            </a:endParaRPr>
          </a:p>
          <a:p>
            <a:pPr marL="457200" lvl="0" indent="-336550" algn="l" rtl="0">
              <a:spcBef>
                <a:spcPts val="1600"/>
              </a:spcBef>
              <a:spcAft>
                <a:spcPts val="0"/>
              </a:spcAft>
              <a:buClr>
                <a:srgbClr val="000000"/>
              </a:buClr>
              <a:buSzPts val="1700"/>
              <a:buChar char="-"/>
            </a:pPr>
            <a:r>
              <a:rPr lang="en" sz="1700">
                <a:solidFill>
                  <a:srgbClr val="000000"/>
                </a:solidFill>
              </a:rPr>
              <a:t>Third party collections that have been paid off no longer have a negative impact </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Unpaid medical collections have less impact </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Rental history may be reported and taken into account</a:t>
            </a:r>
            <a:endParaRPr sz="1700">
              <a:solidFill>
                <a:srgbClr val="000000"/>
              </a:solidFill>
            </a:endParaRPr>
          </a:p>
        </p:txBody>
      </p:sp>
      <p:sp>
        <p:nvSpPr>
          <p:cNvPr id="106" name="Google Shape;106;p20"/>
          <p:cNvSpPr txBox="1"/>
          <p:nvPr/>
        </p:nvSpPr>
        <p:spPr>
          <a:xfrm>
            <a:off x="6314800" y="241900"/>
            <a:ext cx="2406300" cy="8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NOTE: Mortgage lenders still using FICO model 2, 5, and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38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can I check my scores?  </a:t>
            </a:r>
            <a:endParaRPr/>
          </a:p>
        </p:txBody>
      </p:sp>
      <p:sp>
        <p:nvSpPr>
          <p:cNvPr id="112" name="Google Shape;112;p21"/>
          <p:cNvSpPr txBox="1">
            <a:spLocks noGrp="1"/>
          </p:cNvSpPr>
          <p:nvPr>
            <p:ph type="body" idx="1"/>
          </p:nvPr>
        </p:nvSpPr>
        <p:spPr>
          <a:xfrm>
            <a:off x="311700" y="1114300"/>
            <a:ext cx="8520600" cy="375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b="1">
                <a:solidFill>
                  <a:srgbClr val="000000"/>
                </a:solidFill>
              </a:rPr>
              <a:t>Credit Karma:</a:t>
            </a:r>
            <a:r>
              <a:rPr lang="en">
                <a:solidFill>
                  <a:srgbClr val="000000"/>
                </a:solidFill>
              </a:rPr>
              <a:t> </a:t>
            </a:r>
            <a:r>
              <a:rPr lang="en" sz="1600">
                <a:solidFill>
                  <a:srgbClr val="000000"/>
                </a:solidFill>
              </a:rPr>
              <a:t>uses Vantage scores, but will reflect relatively closely to FICO scores (generally Credit Karma scores are </a:t>
            </a:r>
            <a:r>
              <a:rPr lang="en" sz="1600" b="1">
                <a:solidFill>
                  <a:srgbClr val="000000"/>
                </a:solidFill>
              </a:rPr>
              <a:t>higher</a:t>
            </a:r>
            <a:r>
              <a:rPr lang="en" sz="1600">
                <a:solidFill>
                  <a:srgbClr val="000000"/>
                </a:solidFill>
              </a:rPr>
              <a:t> than mortgage scores)</a:t>
            </a:r>
            <a:endParaRPr sz="16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b="1">
                <a:solidFill>
                  <a:srgbClr val="000000"/>
                </a:solidFill>
              </a:rPr>
              <a:t>Discover Credit Scorecard:</a:t>
            </a:r>
            <a:r>
              <a:rPr lang="en" sz="1600">
                <a:solidFill>
                  <a:srgbClr val="000000"/>
                </a:solidFill>
              </a:rPr>
              <a:t> Reports your TransUnion credit score and report (1 of the 3 we consider).  They use FICO Score 8 - so a more updated version than what a mortgage report will reflect.</a:t>
            </a:r>
            <a:endParaRPr sz="16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b="1">
                <a:solidFill>
                  <a:srgbClr val="000000"/>
                </a:solidFill>
              </a:rPr>
              <a:t>AnnualCreditReport.com:</a:t>
            </a:r>
            <a:r>
              <a:rPr lang="en">
                <a:solidFill>
                  <a:srgbClr val="000000"/>
                </a:solidFill>
              </a:rPr>
              <a:t> </a:t>
            </a:r>
            <a:r>
              <a:rPr lang="en" sz="1600">
                <a:solidFill>
                  <a:srgbClr val="000000"/>
                </a:solidFill>
              </a:rPr>
              <a:t>Free annual credit report.  Does </a:t>
            </a:r>
            <a:r>
              <a:rPr lang="en" sz="1600" b="1">
                <a:solidFill>
                  <a:srgbClr val="000000"/>
                </a:solidFill>
              </a:rPr>
              <a:t>not </a:t>
            </a:r>
            <a:r>
              <a:rPr lang="en" sz="1600">
                <a:solidFill>
                  <a:srgbClr val="000000"/>
                </a:solidFill>
              </a:rPr>
              <a:t>include credit scores, just tradelines.</a:t>
            </a:r>
            <a:endParaRPr sz="16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b="1">
                <a:solidFill>
                  <a:srgbClr val="000000"/>
                </a:solidFill>
              </a:rPr>
              <a:t>MyFICO:</a:t>
            </a:r>
            <a:r>
              <a:rPr lang="en">
                <a:solidFill>
                  <a:srgbClr val="000000"/>
                </a:solidFill>
              </a:rPr>
              <a:t> </a:t>
            </a:r>
            <a:r>
              <a:rPr lang="en" sz="1600">
                <a:solidFill>
                  <a:srgbClr val="000000"/>
                </a:solidFill>
              </a:rPr>
              <a:t>more accurate, reports all 3 bureaus, costs money for the service.</a:t>
            </a:r>
            <a:endParaRPr sz="1600">
              <a:solidFill>
                <a:srgbClr val="000000"/>
              </a:solidFill>
            </a:endParaRPr>
          </a:p>
          <a:p>
            <a:pPr marL="0" lvl="0" indent="0" algn="l" rtl="0">
              <a:lnSpc>
                <a:spcPct val="150000"/>
              </a:lnSpc>
              <a:spcBef>
                <a:spcPts val="1600"/>
              </a:spcBef>
              <a:spcAft>
                <a:spcPts val="1600"/>
              </a:spcAft>
              <a:buNone/>
            </a:pPr>
            <a:r>
              <a:rPr lang="en" sz="1200"/>
              <a:t>I would always recommend having your buyers understand their scores as a first step in looking for a home.  When we pull the mortgage report, it will be a hard inquiry whereas credit karma for example will not show as an inquiry at all. </a:t>
            </a:r>
            <a:endParaRPr sz="12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1223</Words>
  <Application>Microsoft Office PowerPoint</Application>
  <PresentationFormat>On-screen Show (16:9)</PresentationFormat>
  <Paragraphs>116</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Simple Light</vt:lpstr>
      <vt:lpstr>Credit Report Education</vt:lpstr>
      <vt:lpstr>PowerPoint Presentation</vt:lpstr>
      <vt:lpstr>Overview</vt:lpstr>
      <vt:lpstr>Significance of Credit </vt:lpstr>
      <vt:lpstr>What does a mortgage credit report look like?</vt:lpstr>
      <vt:lpstr>The content in a full report includes...</vt:lpstr>
      <vt:lpstr>Why &amp; How are mortgage credit scores different than consumer credit scores?</vt:lpstr>
      <vt:lpstr>What are the differences? </vt:lpstr>
      <vt:lpstr>Where can I check my scores?  </vt:lpstr>
      <vt:lpstr>What is the minimum score for a loan approval?</vt:lpstr>
      <vt:lpstr>What does a low credit score cost in a mortgage?</vt:lpstr>
      <vt:lpstr>How can we improve a credit score?</vt:lpstr>
      <vt:lpstr>Pay for Delete Letter Example:  This is a great option for any collection accounts that still have a balance on the report.   Has the potential to significantly help the score.</vt:lpstr>
      <vt:lpstr>Goodwill Letter example:  Could potentially get late payments removed, must have extenuating circumstances.</vt:lpstr>
      <vt:lpstr>What NOT to do...</vt:lpstr>
      <vt:lpstr>Unique Scenarios: Investment Properties</vt:lpstr>
      <vt:lpstr>Unique Scenarios: Disputed Accounts</vt:lpstr>
      <vt:lpstr>Unique Scenarios: Inaccuracies </vt:lpstr>
      <vt:lpstr>Common Misconceptions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Report Education</dc:title>
  <dc:creator>Mike Porter</dc:creator>
  <cp:lastModifiedBy>Mike Porter</cp:lastModifiedBy>
  <cp:revision>1</cp:revision>
  <dcterms:modified xsi:type="dcterms:W3CDTF">2018-12-06T15:04:21Z</dcterms:modified>
</cp:coreProperties>
</file>