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64" r:id="rId5"/>
    <p:sldId id="389" r:id="rId6"/>
    <p:sldId id="382" r:id="rId7"/>
    <p:sldId id="392" r:id="rId8"/>
    <p:sldId id="393" r:id="rId9"/>
    <p:sldId id="394" r:id="rId10"/>
    <p:sldId id="395" r:id="rId11"/>
    <p:sldId id="383" r:id="rId12"/>
    <p:sldId id="370" r:id="rId13"/>
    <p:sldId id="384" r:id="rId14"/>
    <p:sldId id="374" r:id="rId15"/>
    <p:sldId id="390" r:id="rId16"/>
    <p:sldId id="377" r:id="rId17"/>
    <p:sldId id="387" r:id="rId18"/>
    <p:sldId id="385" r:id="rId19"/>
    <p:sldId id="397" r:id="rId20"/>
    <p:sldId id="398" r:id="rId21"/>
    <p:sldId id="399" r:id="rId22"/>
    <p:sldId id="400" r:id="rId23"/>
    <p:sldId id="391" r:id="rId24"/>
    <p:sldId id="38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se, Dunstan" initials="CD" lastIdx="6" clrIdx="0">
    <p:extLst>
      <p:ext uri="{19B8F6BF-5375-455C-9EA6-DF929625EA0E}">
        <p15:presenceInfo xmlns:p15="http://schemas.microsoft.com/office/powerpoint/2012/main" userId="S-1-5-21-1781428526-1902518210-316617838-223322" providerId="AD"/>
      </p:ext>
    </p:extLst>
  </p:cmAuthor>
  <p:cmAuthor id="2" name="Hutcheson, Joan E" initials="HJE" lastIdx="2" clrIdx="1">
    <p:extLst>
      <p:ext uri="{19B8F6BF-5375-455C-9EA6-DF929625EA0E}">
        <p15:presenceInfo xmlns:p15="http://schemas.microsoft.com/office/powerpoint/2012/main" userId="S-1-5-21-1781428526-1902518210-316617838-221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1F0"/>
    <a:srgbClr val="DF6A0A"/>
    <a:srgbClr val="DE6A0B"/>
    <a:srgbClr val="DFD7D7"/>
    <a:srgbClr val="C00000"/>
    <a:srgbClr val="BDEEFF"/>
    <a:srgbClr val="CAE3F6"/>
    <a:srgbClr val="DDEED2"/>
    <a:srgbClr val="E46C0A"/>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7F0A8-A414-4C1F-BBED-B34F194DFC06}" v="28" dt="2021-05-28T02:21:50.194"/>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5550" autoAdjust="0"/>
  </p:normalViewPr>
  <p:slideViewPr>
    <p:cSldViewPr>
      <p:cViewPr varScale="1">
        <p:scale>
          <a:sx n="114" d="100"/>
          <a:sy n="114" d="100"/>
        </p:scale>
        <p:origin x="1362"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405"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A110DD-4E31-42D4-B3B0-8DCCDEDCE321}" type="datetimeFigureOut">
              <a:rPr lang="en-US" smtClean="0"/>
              <a:t>6/2/2021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BB1952-C3B1-4473-B973-0F1DBE18DBF3}" type="slidenum">
              <a:rPr lang="en-US" smtClean="0"/>
              <a:t>‹#›</a:t>
            </a:fld>
            <a:endParaRPr lang="en-US" dirty="0"/>
          </a:p>
        </p:txBody>
      </p:sp>
    </p:spTree>
    <p:extLst>
      <p:ext uri="{BB962C8B-B14F-4D97-AF65-F5344CB8AC3E}">
        <p14:creationId xmlns:p14="http://schemas.microsoft.com/office/powerpoint/2010/main" val="199650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B1952-C3B1-4473-B973-0F1DBE18DBF3}" type="slidenum">
              <a:rPr lang="en-US" smtClean="0"/>
              <a:t>1</a:t>
            </a:fld>
            <a:endParaRPr lang="en-US" dirty="0"/>
          </a:p>
        </p:txBody>
      </p:sp>
    </p:spTree>
    <p:extLst>
      <p:ext uri="{BB962C8B-B14F-4D97-AF65-F5344CB8AC3E}">
        <p14:creationId xmlns:p14="http://schemas.microsoft.com/office/powerpoint/2010/main" val="47027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BB1952-C3B1-4473-B973-0F1DBE18DBF3}" type="slidenum">
              <a:rPr lang="en-US" smtClean="0"/>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8964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1BB1952-C3B1-4473-B973-0F1DBE18DBF3}" type="slidenum">
              <a:rPr lang="en-US" smtClean="0"/>
              <a:t>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2828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1BB1952-C3B1-4473-B973-0F1DBE18DBF3}" type="slidenum">
              <a:rPr lang="en-US" smtClean="0"/>
              <a:t>9</a:t>
            </a:fld>
            <a:endParaRPr lang="en-US" dirty="0"/>
          </a:p>
        </p:txBody>
      </p:sp>
    </p:spTree>
    <p:extLst>
      <p:ext uri="{BB962C8B-B14F-4D97-AF65-F5344CB8AC3E}">
        <p14:creationId xmlns:p14="http://schemas.microsoft.com/office/powerpoint/2010/main" val="78770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screenshot from UI</a:t>
            </a:r>
          </a:p>
          <a:p>
            <a:endParaRPr lang="en-US" dirty="0"/>
          </a:p>
        </p:txBody>
      </p:sp>
      <p:sp>
        <p:nvSpPr>
          <p:cNvPr id="4" name="Slide Number Placeholder 3"/>
          <p:cNvSpPr>
            <a:spLocks noGrp="1"/>
          </p:cNvSpPr>
          <p:nvPr>
            <p:ph type="sldNum" sz="quarter" idx="10"/>
          </p:nvPr>
        </p:nvSpPr>
        <p:spPr/>
        <p:txBody>
          <a:bodyPr/>
          <a:lstStyle/>
          <a:p>
            <a:fld id="{C1BB1952-C3B1-4473-B973-0F1DBE18DBF3}" type="slidenum">
              <a:rPr lang="en-US" smtClean="0"/>
              <a:t>11</a:t>
            </a:fld>
            <a:endParaRPr lang="en-US" dirty="0"/>
          </a:p>
        </p:txBody>
      </p:sp>
    </p:spTree>
    <p:extLst>
      <p:ext uri="{BB962C8B-B14F-4D97-AF65-F5344CB8AC3E}">
        <p14:creationId xmlns:p14="http://schemas.microsoft.com/office/powerpoint/2010/main" val="35072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B1952-C3B1-4473-B973-0F1DBE18DBF3}" type="slidenum">
              <a:rPr lang="en-US" smtClean="0"/>
              <a:t>13</a:t>
            </a:fld>
            <a:endParaRPr lang="en-US" dirty="0"/>
          </a:p>
        </p:txBody>
      </p:sp>
    </p:spTree>
    <p:extLst>
      <p:ext uri="{BB962C8B-B14F-4D97-AF65-F5344CB8AC3E}">
        <p14:creationId xmlns:p14="http://schemas.microsoft.com/office/powerpoint/2010/main" val="2495604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026"/>
          <p:cNvSpPr>
            <a:spLocks noGrp="1" noChangeArrowheads="1"/>
          </p:cNvSpPr>
          <p:nvPr>
            <p:ph type="ctrTitle" hasCustomPrompt="1"/>
          </p:nvPr>
        </p:nvSpPr>
        <p:spPr>
          <a:xfrm>
            <a:off x="3138341" y="4227532"/>
            <a:ext cx="5589697" cy="804231"/>
          </a:xfrm>
          <a:prstGeom prst="rect">
            <a:avLst/>
          </a:prstGeom>
        </p:spPr>
        <p:txBody>
          <a:bodyPr lIns="0" tIns="0" rIns="0" bIns="0" anchor="b" anchorCtr="0">
            <a:normAutofit/>
          </a:bodyPr>
          <a:lstStyle>
            <a:lvl1pPr algn="r" rtl="0" eaLnBrk="0" fontAlgn="base" hangingPunct="0">
              <a:spcBef>
                <a:spcPct val="0"/>
              </a:spcBef>
              <a:spcAft>
                <a:spcPct val="0"/>
              </a:spcAft>
              <a:defRPr lang="en-US" sz="2800" b="0" kern="0" noProof="0" dirty="0" smtClean="0">
                <a:solidFill>
                  <a:srgbClr val="0070C0"/>
                </a:solidFill>
                <a:latin typeface="+mj-lt"/>
                <a:ea typeface="+mj-ea"/>
                <a:cs typeface="+mj-cs"/>
              </a:defRPr>
            </a:lvl1pPr>
          </a:lstStyle>
          <a:p>
            <a:pPr lvl="0"/>
            <a:r>
              <a:rPr lang="en-US" noProof="0" dirty="0"/>
              <a:t>Master title</a:t>
            </a:r>
          </a:p>
        </p:txBody>
      </p:sp>
      <p:sp>
        <p:nvSpPr>
          <p:cNvPr id="3" name="Text Placeholder 2"/>
          <p:cNvSpPr>
            <a:spLocks noGrp="1"/>
          </p:cNvSpPr>
          <p:nvPr>
            <p:ph type="body" sz="quarter" idx="10" hasCustomPrompt="1"/>
          </p:nvPr>
        </p:nvSpPr>
        <p:spPr>
          <a:xfrm>
            <a:off x="3149359" y="5334728"/>
            <a:ext cx="5589696" cy="358048"/>
          </a:xfrm>
          <a:prstGeom prst="rect">
            <a:avLst/>
          </a:prstGeom>
        </p:spPr>
        <p:txBody>
          <a:bodyPr lIns="0" tIns="0" rIns="0" bIns="0"/>
          <a:lstStyle>
            <a:lvl1pPr marL="0" indent="0" algn="r">
              <a:buNone/>
              <a:defRPr sz="1400" baseline="0"/>
            </a:lvl1pPr>
          </a:lstStyle>
          <a:p>
            <a:pPr algn="r">
              <a:spcBef>
                <a:spcPts val="1200"/>
              </a:spcBef>
            </a:pPr>
            <a:r>
              <a:rPr lang="en-US" sz="1800" b="0" kern="0" dirty="0"/>
              <a:t>Presenter’s Name (if needed)</a:t>
            </a:r>
          </a:p>
        </p:txBody>
      </p:sp>
      <p:sp>
        <p:nvSpPr>
          <p:cNvPr id="24" name="Text Placeholder 23"/>
          <p:cNvSpPr>
            <a:spLocks noGrp="1"/>
          </p:cNvSpPr>
          <p:nvPr>
            <p:ph type="body" sz="quarter" idx="11" hasCustomPrompt="1"/>
          </p:nvPr>
        </p:nvSpPr>
        <p:spPr>
          <a:xfrm>
            <a:off x="3150118" y="5715000"/>
            <a:ext cx="5577920" cy="297265"/>
          </a:xfrm>
          <a:prstGeom prst="rect">
            <a:avLst/>
          </a:prstGeom>
        </p:spPr>
        <p:txBody>
          <a:bodyPr lIns="0" tIns="0" rIns="0" bIns="0"/>
          <a:lstStyle>
            <a:lvl1pPr marL="0" indent="0" algn="r">
              <a:buNone/>
              <a:defRPr sz="1400"/>
            </a:lvl1pPr>
          </a:lstStyle>
          <a:p>
            <a:pPr lvl="0"/>
            <a:r>
              <a:rPr lang="en-US" dirty="0"/>
              <a:t>Day, Month, Year</a:t>
            </a:r>
          </a:p>
        </p:txBody>
      </p:sp>
      <p:sp>
        <p:nvSpPr>
          <p:cNvPr id="5" name="Content Placeholder 6"/>
          <p:cNvSpPr txBox="1">
            <a:spLocks/>
          </p:cNvSpPr>
          <p:nvPr userDrawn="1"/>
        </p:nvSpPr>
        <p:spPr>
          <a:xfrm>
            <a:off x="457200" y="371272"/>
            <a:ext cx="4222976" cy="272123"/>
          </a:xfrm>
          <a:prstGeom prst="rect">
            <a:avLst/>
          </a:prstGeom>
        </p:spPr>
        <p:txBody>
          <a:bodyPr vert="horz" lIns="0" tIns="0" rIns="0" bIns="0" rtlCol="0" anchor="ctr" anchorCtr="0">
            <a:normAutofit/>
          </a:bodyPr>
          <a:lstStyle>
            <a:lvl1pPr marL="231775" indent="-231775" algn="l" rtl="0" eaLnBrk="1" fontAlgn="base" hangingPunct="1">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4"/>
              </a:buClr>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lvl="0" indent="0">
              <a:buNone/>
            </a:pPr>
            <a:r>
              <a:rPr lang="en-US" sz="1200" b="1" cap="all" spc="110" dirty="0">
                <a:solidFill>
                  <a:srgbClr val="FF0000"/>
                </a:solidFill>
                <a:latin typeface="Arial Black" panose="020B0A04020102020204" pitchFamily="34" charset="0"/>
              </a:rPr>
              <a:t>CONFIDENTIAl</a:t>
            </a:r>
          </a:p>
        </p:txBody>
      </p:sp>
    </p:spTree>
    <p:extLst>
      <p:ext uri="{BB962C8B-B14F-4D97-AF65-F5344CB8AC3E}">
        <p14:creationId xmlns:p14="http://schemas.microsoft.com/office/powerpoint/2010/main" val="257164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Low Ink">
    <p:spTree>
      <p:nvGrpSpPr>
        <p:cNvPr id="1" name=""/>
        <p:cNvGrpSpPr/>
        <p:nvPr/>
      </p:nvGrpSpPr>
      <p:grpSpPr>
        <a:xfrm>
          <a:off x="0" y="0"/>
          <a:ext cx="0" cy="0"/>
          <a:chOff x="0" y="0"/>
          <a:chExt cx="0" cy="0"/>
        </a:xfrm>
      </p:grpSpPr>
      <p:sp>
        <p:nvSpPr>
          <p:cNvPr id="399364" name="Rectangle 1028"/>
          <p:cNvSpPr>
            <a:spLocks noGrp="1" noChangeArrowheads="1"/>
          </p:cNvSpPr>
          <p:nvPr>
            <p:ph type="subTitle" idx="1" hasCustomPrompt="1"/>
          </p:nvPr>
        </p:nvSpPr>
        <p:spPr>
          <a:xfrm>
            <a:off x="457200" y="3809152"/>
            <a:ext cx="5638800" cy="817932"/>
          </a:xfrm>
          <a:prstGeom prst="rect">
            <a:avLst/>
          </a:prstGeom>
        </p:spPr>
        <p:txBody>
          <a:bodyPr lIns="0" tIns="0" rIns="0" bIns="0"/>
          <a:lstStyle>
            <a:lvl1pPr marL="0" indent="0">
              <a:lnSpc>
                <a:spcPts val="2400"/>
              </a:lnSpc>
              <a:spcBef>
                <a:spcPts val="900"/>
              </a:spcBef>
              <a:buFont typeface="Wingdings" pitchFamily="2" charset="2"/>
              <a:buNone/>
              <a:defRPr sz="2200" baseline="0"/>
            </a:lvl1pPr>
          </a:lstStyle>
          <a:p>
            <a:pPr lvl="0"/>
            <a:r>
              <a:rPr lang="en-US" noProof="0" dirty="0"/>
              <a:t>Master subtitle style</a:t>
            </a:r>
          </a:p>
        </p:txBody>
      </p:sp>
      <p:cxnSp>
        <p:nvCxnSpPr>
          <p:cNvPr id="11" name="Straight Connector 10"/>
          <p:cNvCxnSpPr/>
          <p:nvPr/>
        </p:nvCxnSpPr>
        <p:spPr bwMode="auto">
          <a:xfrm>
            <a:off x="457200" y="5016407"/>
            <a:ext cx="7391400" cy="0"/>
          </a:xfrm>
          <a:prstGeom prst="line">
            <a:avLst/>
          </a:prstGeom>
          <a:solidFill>
            <a:schemeClr val="accent1"/>
          </a:solidFill>
          <a:ln w="127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026"/>
          <p:cNvSpPr>
            <a:spLocks noGrp="1" noChangeArrowheads="1"/>
          </p:cNvSpPr>
          <p:nvPr>
            <p:ph type="ctrTitle"/>
          </p:nvPr>
        </p:nvSpPr>
        <p:spPr>
          <a:xfrm>
            <a:off x="457200" y="2012731"/>
            <a:ext cx="7772400" cy="1602828"/>
          </a:xfrm>
          <a:prstGeom prst="rect">
            <a:avLst/>
          </a:prstGeom>
        </p:spPr>
        <p:txBody>
          <a:bodyPr lIns="0" tIns="0" rIns="0" bIns="0" anchor="b" anchorCtr="0"/>
          <a:lstStyle>
            <a:lvl1pPr algn="l" rtl="0" eaLnBrk="0" fontAlgn="base" hangingPunct="0">
              <a:spcBef>
                <a:spcPct val="0"/>
              </a:spcBef>
              <a:spcAft>
                <a:spcPct val="0"/>
              </a:spcAft>
              <a:defRPr lang="en-US" sz="4400" b="0" kern="0" noProof="0" dirty="0" smtClean="0">
                <a:solidFill>
                  <a:schemeClr val="bg1">
                    <a:lumMod val="50000"/>
                  </a:schemeClr>
                </a:solidFill>
                <a:latin typeface="+mj-lt"/>
                <a:ea typeface="+mj-ea"/>
                <a:cs typeface="+mj-cs"/>
              </a:defRPr>
            </a:lvl1pPr>
          </a:lstStyle>
          <a:p>
            <a:pPr lvl="0"/>
            <a:r>
              <a:rPr lang="en-US" noProof="0" dirty="0"/>
              <a:t>Click to edit Master title style</a:t>
            </a:r>
          </a:p>
        </p:txBody>
      </p:sp>
      <p:sp>
        <p:nvSpPr>
          <p:cNvPr id="3" name="Text Placeholder 2"/>
          <p:cNvSpPr>
            <a:spLocks noGrp="1"/>
          </p:cNvSpPr>
          <p:nvPr>
            <p:ph type="body" sz="quarter" idx="10" hasCustomPrompt="1"/>
          </p:nvPr>
        </p:nvSpPr>
        <p:spPr>
          <a:xfrm>
            <a:off x="457200" y="5211764"/>
            <a:ext cx="5638800" cy="439890"/>
          </a:xfrm>
          <a:prstGeom prst="rect">
            <a:avLst/>
          </a:prstGeom>
        </p:spPr>
        <p:txBody>
          <a:bodyPr lIns="0" tIns="0" rIns="0" bIns="0"/>
          <a:lstStyle>
            <a:lvl1pPr marL="0" indent="0">
              <a:buNone/>
              <a:defRPr sz="2000"/>
            </a:lvl1pPr>
          </a:lstStyle>
          <a:p>
            <a:r>
              <a:rPr lang="en-US" sz="2000" b="0" kern="0" dirty="0"/>
              <a:t>Presenter’s Name (if needed)</a:t>
            </a:r>
          </a:p>
        </p:txBody>
      </p:sp>
      <p:sp>
        <p:nvSpPr>
          <p:cNvPr id="14" name="Text Placeholder 2"/>
          <p:cNvSpPr>
            <a:spLocks noGrp="1"/>
          </p:cNvSpPr>
          <p:nvPr>
            <p:ph type="body" sz="quarter" idx="11" hasCustomPrompt="1"/>
          </p:nvPr>
        </p:nvSpPr>
        <p:spPr>
          <a:xfrm>
            <a:off x="457200" y="5795658"/>
            <a:ext cx="5638800" cy="439890"/>
          </a:xfrm>
          <a:prstGeom prst="rect">
            <a:avLst/>
          </a:prstGeom>
        </p:spPr>
        <p:txBody>
          <a:bodyPr lIns="0" tIns="0" rIns="0" bIns="0"/>
          <a:lstStyle>
            <a:lvl1pPr marL="0" indent="0">
              <a:buNone/>
              <a:defRPr sz="1600"/>
            </a:lvl1pPr>
          </a:lstStyle>
          <a:p>
            <a:pPr lvl="0">
              <a:spcBef>
                <a:spcPts val="1200"/>
              </a:spcBef>
            </a:pPr>
            <a:r>
              <a:rPr lang="en-US" sz="1400" kern="0" dirty="0">
                <a:solidFill>
                  <a:srgbClr val="000000"/>
                </a:solidFill>
                <a:latin typeface="+mn-lt"/>
              </a:rPr>
              <a:t>Day, Month, Year</a:t>
            </a:r>
          </a:p>
        </p:txBody>
      </p:sp>
      <p:cxnSp>
        <p:nvCxnSpPr>
          <p:cNvPr id="7" name="Straight Connector 6"/>
          <p:cNvCxnSpPr/>
          <p:nvPr userDrawn="1"/>
        </p:nvCxnSpPr>
        <p:spPr bwMode="auto">
          <a:xfrm>
            <a:off x="457200" y="5016407"/>
            <a:ext cx="7772400" cy="0"/>
          </a:xfrm>
          <a:prstGeom prst="line">
            <a:avLst/>
          </a:prstGeom>
          <a:solidFill>
            <a:schemeClr val="accent1"/>
          </a:solidFill>
          <a:ln w="12700" cap="flat" cmpd="sng" algn="ctr">
            <a:solidFill>
              <a:srgbClr val="96C83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6"/>
          <p:cNvSpPr txBox="1">
            <a:spLocks/>
          </p:cNvSpPr>
          <p:nvPr userDrawn="1"/>
        </p:nvSpPr>
        <p:spPr>
          <a:xfrm>
            <a:off x="457200" y="4700341"/>
            <a:ext cx="4222976" cy="272123"/>
          </a:xfrm>
          <a:prstGeom prst="rect">
            <a:avLst/>
          </a:prstGeom>
        </p:spPr>
        <p:txBody>
          <a:bodyPr vert="horz" lIns="0" tIns="0" rIns="0" bIns="0" rtlCol="0" anchor="ctr" anchorCtr="0">
            <a:normAutofit/>
          </a:bodyPr>
          <a:lstStyle>
            <a:lvl1pPr marL="231775" indent="-231775" algn="l" rtl="0" eaLnBrk="1" fontAlgn="base" hangingPunct="1">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4"/>
              </a:buClr>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lvl="0" indent="0">
              <a:buNone/>
            </a:pPr>
            <a:r>
              <a:rPr lang="en-US" sz="1200" b="1" cap="all" spc="110" dirty="0">
                <a:solidFill>
                  <a:srgbClr val="FF0000"/>
                </a:solidFill>
                <a:latin typeface="Arial Black" panose="020B0A04020102020204" pitchFamily="34" charset="0"/>
              </a:rPr>
              <a:t>CONFIDENTIAl</a:t>
            </a:r>
          </a:p>
        </p:txBody>
      </p:sp>
    </p:spTree>
    <p:extLst>
      <p:ext uri="{BB962C8B-B14F-4D97-AF65-F5344CB8AC3E}">
        <p14:creationId xmlns:p14="http://schemas.microsoft.com/office/powerpoint/2010/main" val="245940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99364" name="Rectangle 1028"/>
          <p:cNvSpPr>
            <a:spLocks noGrp="1" noChangeArrowheads="1"/>
          </p:cNvSpPr>
          <p:nvPr>
            <p:ph type="subTitle" idx="1"/>
          </p:nvPr>
        </p:nvSpPr>
        <p:spPr>
          <a:xfrm>
            <a:off x="457200" y="3809152"/>
            <a:ext cx="5638800" cy="817932"/>
          </a:xfrm>
          <a:prstGeom prst="rect">
            <a:avLst/>
          </a:prstGeom>
        </p:spPr>
        <p:txBody>
          <a:bodyPr lIns="0" tIns="0" rIns="0" bIns="0"/>
          <a:lstStyle>
            <a:lvl1pPr marL="0" indent="0">
              <a:lnSpc>
                <a:spcPts val="2400"/>
              </a:lnSpc>
              <a:spcBef>
                <a:spcPts val="900"/>
              </a:spcBef>
              <a:buFont typeface="Wingdings" pitchFamily="2" charset="2"/>
              <a:buNone/>
              <a:defRPr sz="2200"/>
            </a:lvl1pPr>
          </a:lstStyle>
          <a:p>
            <a:pPr lvl="0"/>
            <a:r>
              <a:rPr lang="en-US" noProof="0"/>
              <a:t>Click to edit Master subtitle style</a:t>
            </a:r>
            <a:endParaRPr lang="en-US" noProof="0" dirty="0"/>
          </a:p>
        </p:txBody>
      </p:sp>
      <p:sp>
        <p:nvSpPr>
          <p:cNvPr id="13" name="Rectangle 1026"/>
          <p:cNvSpPr>
            <a:spLocks noGrp="1" noChangeArrowheads="1"/>
          </p:cNvSpPr>
          <p:nvPr>
            <p:ph type="ctrTitle" hasCustomPrompt="1"/>
          </p:nvPr>
        </p:nvSpPr>
        <p:spPr>
          <a:xfrm>
            <a:off x="457200" y="2012731"/>
            <a:ext cx="7772400" cy="1602828"/>
          </a:xfrm>
          <a:prstGeom prst="rect">
            <a:avLst/>
          </a:prstGeom>
        </p:spPr>
        <p:txBody>
          <a:bodyPr lIns="0" tIns="0" rIns="0" bIns="0" anchor="b" anchorCtr="0"/>
          <a:lstStyle>
            <a:lvl1pPr algn="l" rtl="0" eaLnBrk="0" fontAlgn="base" hangingPunct="0">
              <a:spcBef>
                <a:spcPct val="0"/>
              </a:spcBef>
              <a:spcAft>
                <a:spcPct val="0"/>
              </a:spcAft>
              <a:defRPr lang="en-US" sz="4400" b="0" kern="0" noProof="0" dirty="0" smtClean="0">
                <a:solidFill>
                  <a:schemeClr val="bg1">
                    <a:lumMod val="50000"/>
                  </a:schemeClr>
                </a:solidFill>
                <a:latin typeface="+mj-lt"/>
                <a:ea typeface="+mj-ea"/>
                <a:cs typeface="+mj-cs"/>
              </a:defRPr>
            </a:lvl1pPr>
          </a:lstStyle>
          <a:p>
            <a:pPr lvl="0"/>
            <a:r>
              <a:rPr lang="en-US" noProof="0" dirty="0"/>
              <a:t>Click to edit Divider title style</a:t>
            </a:r>
          </a:p>
        </p:txBody>
      </p:sp>
      <p:sp>
        <p:nvSpPr>
          <p:cNvPr id="8" name="Footer Placeholder 2"/>
          <p:cNvSpPr txBox="1">
            <a:spLocks/>
          </p:cNvSpPr>
          <p:nvPr/>
        </p:nvSpPr>
        <p:spPr>
          <a:xfrm>
            <a:off x="8361802" y="6552596"/>
            <a:ext cx="324998" cy="304800"/>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61680082-35D5-4A8A-A519-7B9EE47F489D}" type="slidenum">
              <a:rPr lang="en-US" sz="800" b="1" smtClean="0">
                <a:solidFill>
                  <a:schemeClr val="bg1">
                    <a:lumMod val="50000"/>
                  </a:schemeClr>
                </a:solidFill>
              </a:rPr>
              <a:t>‹#›</a:t>
            </a:fld>
            <a:endParaRPr lang="en-US" sz="800" b="1" dirty="0">
              <a:solidFill>
                <a:schemeClr val="bg1">
                  <a:lumMod val="50000"/>
                </a:schemeClr>
              </a:solidFill>
            </a:endParaRPr>
          </a:p>
        </p:txBody>
      </p:sp>
    </p:spTree>
    <p:extLst>
      <p:ext uri="{BB962C8B-B14F-4D97-AF65-F5344CB8AC3E}">
        <p14:creationId xmlns:p14="http://schemas.microsoft.com/office/powerpoint/2010/main" val="22699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_One Column">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1" y="1179513"/>
            <a:ext cx="8229600" cy="5111750"/>
          </a:xfrm>
        </p:spPr>
        <p:txBody>
          <a:bodyPr>
            <a:noAutofit/>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endParaRPr lang="en-US" dirty="0"/>
          </a:p>
        </p:txBody>
      </p:sp>
      <p:sp>
        <p:nvSpPr>
          <p:cNvPr id="6" name="Footer Placeholder 8"/>
          <p:cNvSpPr txBox="1">
            <a:spLocks/>
          </p:cNvSpPr>
          <p:nvPr/>
        </p:nvSpPr>
        <p:spPr>
          <a:xfrm>
            <a:off x="8381999" y="6557615"/>
            <a:ext cx="304801" cy="280929"/>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E04718E1-3EAF-4C3A-8757-5432494C808F}" type="slidenum">
              <a:rPr lang="en-US" b="1" smtClean="0">
                <a:solidFill>
                  <a:schemeClr val="bg1">
                    <a:lumMod val="50000"/>
                  </a:schemeClr>
                </a:solidFill>
              </a:rPr>
              <a:t>‹#›</a:t>
            </a:fld>
            <a:endParaRPr lang="en-US" b="1" dirty="0">
              <a:solidFill>
                <a:schemeClr val="bg1">
                  <a:lumMod val="50000"/>
                </a:schemeClr>
              </a:solidFill>
            </a:endParaRPr>
          </a:p>
        </p:txBody>
      </p:sp>
    </p:spTree>
    <p:extLst>
      <p:ext uri="{BB962C8B-B14F-4D97-AF65-F5344CB8AC3E}">
        <p14:creationId xmlns:p14="http://schemas.microsoft.com/office/powerpoint/2010/main" val="233953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_Two Column">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4693187" y="1179513"/>
            <a:ext cx="3993614" cy="5100637"/>
          </a:xfrm>
        </p:spPr>
        <p:txBody>
          <a:bodyPr>
            <a:noAutofit/>
          </a:bodyPr>
          <a:lstStyle>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7"/>
          <p:cNvSpPr>
            <a:spLocks noGrp="1"/>
          </p:cNvSpPr>
          <p:nvPr>
            <p:ph sz="quarter" idx="15"/>
          </p:nvPr>
        </p:nvSpPr>
        <p:spPr>
          <a:xfrm>
            <a:off x="457200" y="1179513"/>
            <a:ext cx="4004727" cy="5100637"/>
          </a:xfrm>
        </p:spPr>
        <p:txBody>
          <a:bodyPr>
            <a:noAutofit/>
          </a:bodyPr>
          <a:lstStyle>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8"/>
          <p:cNvSpPr txBox="1">
            <a:spLocks/>
          </p:cNvSpPr>
          <p:nvPr/>
        </p:nvSpPr>
        <p:spPr>
          <a:xfrm>
            <a:off x="6251154" y="6557615"/>
            <a:ext cx="2435646" cy="280929"/>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093A8DC1-DA98-4EB2-8777-1E0303787159}" type="slidenum">
              <a:rPr lang="en-US" b="1" smtClean="0">
                <a:solidFill>
                  <a:schemeClr val="bg1">
                    <a:lumMod val="50000"/>
                  </a:schemeClr>
                </a:solidFill>
              </a:rPr>
              <a:t>‹#›</a:t>
            </a:fld>
            <a:endParaRPr lang="en-US" b="1" dirty="0">
              <a:solidFill>
                <a:schemeClr val="bg1">
                  <a:lumMod val="50000"/>
                </a:schemeClr>
              </a:solidFill>
            </a:endParaRPr>
          </a:p>
        </p:txBody>
      </p:sp>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228600" y="6557615"/>
            <a:ext cx="1905000" cy="224185"/>
          </a:xfrm>
          <a:prstGeom prst="rect">
            <a:avLst/>
          </a:prstGeom>
          <a:solidFill>
            <a:schemeClr val="bg1">
              <a:lumMod val="95000"/>
              <a:alpha val="97000"/>
            </a:schemeClr>
          </a:solidFill>
          <a:ln>
            <a:noFill/>
          </a:ln>
        </p:spPr>
        <p:txBody>
          <a:bodyPr wrap="square" lIns="0" tIns="0" rIns="0" bIns="0" rtlCol="0">
            <a:noAutofit/>
          </a:bodyPr>
          <a:lstStyle/>
          <a:p>
            <a:endParaRPr lang="en-US" dirty="0"/>
          </a:p>
        </p:txBody>
      </p:sp>
    </p:spTree>
    <p:extLst>
      <p:ext uri="{BB962C8B-B14F-4D97-AF65-F5344CB8AC3E}">
        <p14:creationId xmlns:p14="http://schemas.microsoft.com/office/powerpoint/2010/main" val="170282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1179514"/>
            <a:ext cx="8229600" cy="51001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2"/>
          <p:cNvSpPr>
            <a:spLocks noGrp="1"/>
          </p:cNvSpPr>
          <p:nvPr>
            <p:ph type="title"/>
          </p:nvPr>
        </p:nvSpPr>
        <p:spPr>
          <a:xfrm>
            <a:off x="457200" y="-784"/>
            <a:ext cx="6172200" cy="991384"/>
          </a:xfrm>
          <a:prstGeom prst="rect">
            <a:avLst/>
          </a:prstGeom>
        </p:spPr>
        <p:txBody>
          <a:bodyPr vert="horz" lIns="0" tIns="0" rIns="0" bIns="0" rtlCol="0" anchor="ctr" anchorCtr="0">
            <a:noAutofit/>
          </a:bodyPr>
          <a:lstStyle/>
          <a:p>
            <a:r>
              <a:rPr lang="en-US" dirty="0"/>
              <a:t>Click to edit Master title style</a:t>
            </a:r>
          </a:p>
        </p:txBody>
      </p:sp>
      <p:sp>
        <p:nvSpPr>
          <p:cNvPr id="5" name="Footer Placeholder 9"/>
          <p:cNvSpPr txBox="1">
            <a:spLocks/>
          </p:cNvSpPr>
          <p:nvPr/>
        </p:nvSpPr>
        <p:spPr>
          <a:xfrm>
            <a:off x="6912667" y="6549838"/>
            <a:ext cx="1388125" cy="292916"/>
          </a:xfrm>
          <a:prstGeom prst="rect">
            <a:avLst/>
          </a:prstGeom>
        </p:spPr>
        <p:txBody>
          <a:bodyPr vert="horz" lIns="0" tIns="0" rIns="0" bIns="0" rtlCol="0" anchor="ctr"/>
          <a:lstStyle>
            <a:defPPr>
              <a:defRPr lang="en-US"/>
            </a:defPPr>
            <a:lvl1pPr algn="l" rtl="0" fontAlgn="base">
              <a:spcBef>
                <a:spcPct val="0"/>
              </a:spcBef>
              <a:spcAft>
                <a:spcPct val="0"/>
              </a:spcAft>
              <a:defRPr sz="9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sz="800" dirty="0">
                <a:solidFill>
                  <a:schemeClr val="bg1">
                    <a:lumMod val="50000"/>
                  </a:schemeClr>
                </a:solidFill>
              </a:rPr>
              <a:t>©  Freddie Mac</a:t>
            </a:r>
          </a:p>
        </p:txBody>
      </p:sp>
      <p:sp>
        <p:nvSpPr>
          <p:cNvPr id="8" name="Content Placeholder 6"/>
          <p:cNvSpPr txBox="1">
            <a:spLocks/>
          </p:cNvSpPr>
          <p:nvPr/>
        </p:nvSpPr>
        <p:spPr>
          <a:xfrm>
            <a:off x="4333462" y="6561825"/>
            <a:ext cx="2922104" cy="283734"/>
          </a:xfrm>
          <a:prstGeom prst="rect">
            <a:avLst/>
          </a:prstGeom>
        </p:spPr>
        <p:txBody>
          <a:bodyPr vert="horz" lIns="0" tIns="0" rIns="0" bIns="0" rtlCol="0" anchor="ctr" anchorCtr="0">
            <a:normAutofit/>
          </a:bodyPr>
          <a:lstStyle>
            <a:lvl1pPr marL="231775" indent="-231775" algn="l" rtl="0" eaLnBrk="1" fontAlgn="base" hangingPunct="1">
              <a:lnSpc>
                <a:spcPct val="105000"/>
              </a:lnSpc>
              <a:spcBef>
                <a:spcPct val="50000"/>
              </a:spcBef>
              <a:spcAft>
                <a:spcPct val="0"/>
              </a:spcAft>
              <a:buClr>
                <a:srgbClr val="426BBA"/>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chemeClr val="accent4"/>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chemeClr val="accent4"/>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chemeClr val="accent4"/>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4"/>
              </a:buClr>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lvl="0" indent="0" algn="r">
              <a:buNone/>
            </a:pPr>
            <a:r>
              <a:rPr lang="en-US" sz="800" b="1" cap="all" spc="100" baseline="0" dirty="0">
                <a:solidFill>
                  <a:srgbClr val="FF0000"/>
                </a:solidFill>
              </a:rPr>
              <a:t>Confidential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3" r:id="rId3"/>
    <p:sldLayoutId id="2147483664" r:id="rId4"/>
    <p:sldLayoutId id="2147483665" r:id="rId5"/>
  </p:sldLayoutIdLst>
  <p:hf sldNum="0" hdr="0" ftr="0" dt="0"/>
  <p:txStyles>
    <p:titleStyle>
      <a:lvl1pPr algn="l" rtl="0" eaLnBrk="1" fontAlgn="base" hangingPunct="1">
        <a:spcBef>
          <a:spcPct val="0"/>
        </a:spcBef>
        <a:spcAft>
          <a:spcPct val="0"/>
        </a:spcAft>
        <a:tabLst>
          <a:tab pos="1543050" algn="l"/>
        </a:tabLst>
        <a:defRPr sz="2200" b="1">
          <a:solidFill>
            <a:schemeClr val="bg1">
              <a:lumMod val="50000"/>
            </a:schemeClr>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31775" indent="-231775" algn="l" rtl="0" eaLnBrk="1" fontAlgn="base" hangingPunct="1">
        <a:lnSpc>
          <a:spcPct val="105000"/>
        </a:lnSpc>
        <a:spcBef>
          <a:spcPct val="50000"/>
        </a:spcBef>
        <a:spcAft>
          <a:spcPct val="0"/>
        </a:spcAft>
        <a:buClr>
          <a:schemeClr val="accent4"/>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rgbClr val="83C937"/>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rgbClr val="83C937"/>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rgbClr val="83C937"/>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rgbClr val="83C937"/>
        </a:buClr>
        <a:buFont typeface="Arial" panose="020B0604020202020204" pitchFamily="34" charset="0"/>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4.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4267200"/>
            <a:ext cx="8137488" cy="1295400"/>
          </a:xfrm>
        </p:spPr>
        <p:txBody>
          <a:bodyPr>
            <a:normAutofit/>
          </a:bodyPr>
          <a:lstStyle/>
          <a:p>
            <a:r>
              <a:rPr lang="en-US" sz="2700" dirty="0"/>
              <a:t>Access Manager</a:t>
            </a:r>
            <a:br>
              <a:rPr lang="en-US" sz="2700" dirty="0"/>
            </a:br>
            <a:r>
              <a:rPr lang="en-US" sz="2700" dirty="0"/>
              <a:t>Delegated Administration Briefing</a:t>
            </a:r>
            <a:endParaRPr lang="en-US" dirty="0"/>
          </a:p>
        </p:txBody>
      </p:sp>
      <p:sp>
        <p:nvSpPr>
          <p:cNvPr id="4" name="Text Placeholder 3"/>
          <p:cNvSpPr>
            <a:spLocks noGrp="1"/>
          </p:cNvSpPr>
          <p:nvPr>
            <p:ph type="body" sz="quarter" idx="10"/>
          </p:nvPr>
        </p:nvSpPr>
        <p:spPr>
          <a:xfrm>
            <a:off x="3149359" y="5715000"/>
            <a:ext cx="5589696" cy="358048"/>
          </a:xfrm>
        </p:spPr>
        <p:txBody>
          <a:bodyPr>
            <a:normAutofit/>
          </a:bodyPr>
          <a:lstStyle/>
          <a:p>
            <a:r>
              <a:rPr lang="en-US" dirty="0"/>
              <a:t>2021</a:t>
            </a:r>
          </a:p>
          <a:p>
            <a:endParaRPr lang="en-US" dirty="0"/>
          </a:p>
        </p:txBody>
      </p:sp>
    </p:spTree>
    <p:extLst>
      <p:ext uri="{BB962C8B-B14F-4D97-AF65-F5344CB8AC3E}">
        <p14:creationId xmlns:p14="http://schemas.microsoft.com/office/powerpoint/2010/main" val="244992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1" y="1295400"/>
            <a:ext cx="8458200" cy="4952999"/>
          </a:xfrm>
          <a:prstGeom prst="rec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587" indent="0">
              <a:buNone/>
            </a:pPr>
            <a:endParaRPr lang="en-US" sz="1400" dirty="0"/>
          </a:p>
        </p:txBody>
      </p:sp>
      <p:sp>
        <p:nvSpPr>
          <p:cNvPr id="5" name="Content Placeholder 4"/>
          <p:cNvSpPr>
            <a:spLocks noGrp="1"/>
          </p:cNvSpPr>
          <p:nvPr>
            <p:ph sz="quarter" idx="14"/>
          </p:nvPr>
        </p:nvSpPr>
        <p:spPr>
          <a:xfrm>
            <a:off x="609601" y="1524000"/>
            <a:ext cx="7238260" cy="4383087"/>
          </a:xfrm>
        </p:spPr>
        <p:txBody>
          <a:bodyPr/>
          <a:lstStyle/>
          <a:p>
            <a:pPr>
              <a:buFont typeface="Arial" panose="020B0604020202020204" pitchFamily="34" charset="0"/>
              <a:buChar char="•"/>
            </a:pPr>
            <a:r>
              <a:rPr lang="en-US" sz="1800" dirty="0"/>
              <a:t>Training sessions will be conducted via interactive webinars on Tuesdays.</a:t>
            </a:r>
          </a:p>
          <a:p>
            <a:pPr>
              <a:buFont typeface="Arial" panose="020B0604020202020204" pitchFamily="34" charset="0"/>
              <a:buChar char="•"/>
            </a:pPr>
            <a:r>
              <a:rPr lang="en-US" sz="1800" dirty="0"/>
              <a:t>Administrators must register for training sessions on Freddie Mac website</a:t>
            </a:r>
          </a:p>
          <a:p>
            <a:pPr>
              <a:buFont typeface="Arial" panose="020B0604020202020204" pitchFamily="34" charset="0"/>
              <a:buChar char="•"/>
            </a:pPr>
            <a:r>
              <a:rPr lang="en-US" sz="1800" dirty="0"/>
              <a:t>Additional training materials are available online for post-training reference</a:t>
            </a:r>
          </a:p>
          <a:p>
            <a:pPr marL="0" indent="0">
              <a:buNone/>
            </a:pPr>
            <a:endParaRPr lang="en-US" sz="1800" dirty="0"/>
          </a:p>
        </p:txBody>
      </p:sp>
      <p:sp>
        <p:nvSpPr>
          <p:cNvPr id="4" name="Title 3"/>
          <p:cNvSpPr>
            <a:spLocks noGrp="1"/>
          </p:cNvSpPr>
          <p:nvPr>
            <p:ph type="title"/>
          </p:nvPr>
        </p:nvSpPr>
        <p:spPr/>
        <p:txBody>
          <a:bodyPr/>
          <a:lstStyle/>
          <a:p>
            <a:r>
              <a:rPr lang="en-US" dirty="0"/>
              <a:t>Access Manager Administrator Training</a:t>
            </a:r>
          </a:p>
        </p:txBody>
      </p:sp>
    </p:spTree>
    <p:extLst>
      <p:ext uri="{BB962C8B-B14F-4D97-AF65-F5344CB8AC3E}">
        <p14:creationId xmlns:p14="http://schemas.microsoft.com/office/powerpoint/2010/main" val="210047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04799" y="1143000"/>
            <a:ext cx="8305802" cy="5181600"/>
          </a:xfrm>
        </p:spPr>
        <p:txBody>
          <a:bodyPr/>
          <a:lstStyle/>
          <a:p>
            <a:r>
              <a:rPr lang="en-US" sz="1600" dirty="0"/>
              <a:t>Each customer must certify that employees with access to Freddie Mac systems have the correct user access:</a:t>
            </a:r>
          </a:p>
          <a:p>
            <a:pPr lvl="1"/>
            <a:r>
              <a:rPr lang="en-US" sz="1400" dirty="0"/>
              <a:t>User Access = Application and Role </a:t>
            </a:r>
          </a:p>
          <a:p>
            <a:r>
              <a:rPr lang="en-US" sz="1600" dirty="0"/>
              <a:t>Certification campaigns are initiated by Freddie Mac on agreed upon frequency (default: every 12 months)</a:t>
            </a:r>
          </a:p>
          <a:p>
            <a:r>
              <a:rPr lang="en-US" sz="1600" dirty="0"/>
              <a:t>Administrators or designated certification users can now review and update user access. These individuals will quickly recertify their users’ application access and roles within their organization on a periodic basis. </a:t>
            </a:r>
          </a:p>
          <a:p>
            <a:r>
              <a:rPr lang="en-US" sz="1600" dirty="0"/>
              <a:t>The main type of certification campaign is listed below:</a:t>
            </a:r>
          </a:p>
          <a:p>
            <a:endParaRPr lang="en-US" sz="1600" dirty="0"/>
          </a:p>
          <a:p>
            <a:endParaRPr lang="en-US" sz="1600" dirty="0"/>
          </a:p>
          <a:p>
            <a:endParaRPr lang="en-US" sz="1600" dirty="0"/>
          </a:p>
          <a:p>
            <a:endParaRPr lang="en-US" sz="1600" dirty="0"/>
          </a:p>
          <a:p>
            <a:pPr marL="0" indent="0">
              <a:buNone/>
            </a:pPr>
            <a:r>
              <a:rPr lang="en-US" sz="1600" dirty="0"/>
              <a:t>    For example: Should John Smith have access to the Service Loans Application with the “</a:t>
            </a:r>
          </a:p>
        </p:txBody>
      </p:sp>
      <p:sp>
        <p:nvSpPr>
          <p:cNvPr id="5" name="Title 4"/>
          <p:cNvSpPr>
            <a:spLocks noGrp="1"/>
          </p:cNvSpPr>
          <p:nvPr>
            <p:ph type="title"/>
          </p:nvPr>
        </p:nvSpPr>
        <p:spPr>
          <a:xfrm>
            <a:off x="457200" y="-784"/>
            <a:ext cx="6400800" cy="991384"/>
          </a:xfrm>
        </p:spPr>
        <p:txBody>
          <a:bodyPr/>
          <a:lstStyle/>
          <a:p>
            <a:r>
              <a:rPr lang="en-US" dirty="0"/>
              <a:t>Conducting User Certification Campaigns </a:t>
            </a:r>
          </a:p>
        </p:txBody>
      </p:sp>
      <p:graphicFrame>
        <p:nvGraphicFramePr>
          <p:cNvPr id="2" name="Table 1"/>
          <p:cNvGraphicFramePr>
            <a:graphicFrameLocks noGrp="1"/>
          </p:cNvGraphicFramePr>
          <p:nvPr>
            <p:extLst>
              <p:ext uri="{D42A27DB-BD31-4B8C-83A1-F6EECF244321}">
                <p14:modId xmlns:p14="http://schemas.microsoft.com/office/powerpoint/2010/main" val="4218136147"/>
              </p:ext>
            </p:extLst>
          </p:nvPr>
        </p:nvGraphicFramePr>
        <p:xfrm>
          <a:off x="498630" y="4038600"/>
          <a:ext cx="8077200" cy="1925320"/>
        </p:xfrm>
        <a:graphic>
          <a:graphicData uri="http://schemas.openxmlformats.org/drawingml/2006/table">
            <a:tbl>
              <a:tblPr firstRow="1" bandRow="1">
                <a:tableStyleId>{5C22544A-7EE6-4342-B048-85BDC9FD1C3A}</a:tableStyleId>
              </a:tblPr>
              <a:tblGrid>
                <a:gridCol w="2927986">
                  <a:extLst>
                    <a:ext uri="{9D8B030D-6E8A-4147-A177-3AD203B41FA5}">
                      <a16:colId xmlns:a16="http://schemas.microsoft.com/office/drawing/2014/main" val="234597486"/>
                    </a:ext>
                  </a:extLst>
                </a:gridCol>
                <a:gridCol w="5149214">
                  <a:extLst>
                    <a:ext uri="{9D8B030D-6E8A-4147-A177-3AD203B41FA5}">
                      <a16:colId xmlns:a16="http://schemas.microsoft.com/office/drawing/2014/main" val="3290613964"/>
                    </a:ext>
                  </a:extLst>
                </a:gridCol>
              </a:tblGrid>
              <a:tr h="370840">
                <a:tc>
                  <a:txBody>
                    <a:bodyPr/>
                    <a:lstStyle/>
                    <a:p>
                      <a:r>
                        <a:rPr lang="en-US" dirty="0"/>
                        <a:t>Certification Type</a:t>
                      </a:r>
                    </a:p>
                  </a:txBody>
                  <a:tcPr/>
                </a:tc>
                <a:tc>
                  <a:txBody>
                    <a:bodyPr/>
                    <a:lstStyle/>
                    <a:p>
                      <a:r>
                        <a:rPr lang="en-US" dirty="0"/>
                        <a:t>Description</a:t>
                      </a:r>
                    </a:p>
                  </a:txBody>
                  <a:tcPr/>
                </a:tc>
                <a:extLst>
                  <a:ext uri="{0D108BD9-81ED-4DB2-BD59-A6C34878D82A}">
                    <a16:rowId xmlns:a16="http://schemas.microsoft.com/office/drawing/2014/main" val="4017559913"/>
                  </a:ext>
                </a:extLst>
              </a:tr>
              <a:tr h="370840">
                <a:tc>
                  <a:txBody>
                    <a:bodyPr/>
                    <a:lstStyle/>
                    <a:p>
                      <a:r>
                        <a:rPr lang="en-US" sz="1600" dirty="0"/>
                        <a:t>Entitlement</a:t>
                      </a:r>
                      <a:r>
                        <a:rPr lang="en-US" sz="1600" baseline="0" dirty="0"/>
                        <a:t> Access</a:t>
                      </a:r>
                      <a:endParaRPr lang="en-US" sz="1600" dirty="0"/>
                    </a:p>
                  </a:txBody>
                  <a:tcPr/>
                </a:tc>
                <a:tc>
                  <a:txBody>
                    <a:bodyPr/>
                    <a:lstStyle/>
                    <a:p>
                      <a:r>
                        <a:rPr lang="en-US" sz="1600" dirty="0"/>
                        <a:t>Should the user have this specific</a:t>
                      </a:r>
                      <a:r>
                        <a:rPr lang="en-US" sz="1600" baseline="0" dirty="0"/>
                        <a:t> user role within this application? </a:t>
                      </a:r>
                    </a:p>
                    <a:p>
                      <a:endParaRPr lang="en-US" sz="1600" baseline="0" dirty="0"/>
                    </a:p>
                    <a:p>
                      <a:r>
                        <a:rPr lang="en-US" sz="1600" baseline="0" dirty="0"/>
                        <a:t>Example: </a:t>
                      </a:r>
                      <a:r>
                        <a:rPr lang="en-US" sz="1600" dirty="0"/>
                        <a:t>Should John Smith have access to the Service Loans Application with the “Loan Activity Analyst” Role associated to account # 123456?</a:t>
                      </a:r>
                    </a:p>
                  </a:txBody>
                  <a:tcPr/>
                </a:tc>
                <a:extLst>
                  <a:ext uri="{0D108BD9-81ED-4DB2-BD59-A6C34878D82A}">
                    <a16:rowId xmlns:a16="http://schemas.microsoft.com/office/drawing/2014/main" val="3575950356"/>
                  </a:ext>
                </a:extLst>
              </a:tr>
            </a:tbl>
          </a:graphicData>
        </a:graphic>
      </p:graphicFrame>
    </p:spTree>
    <p:extLst>
      <p:ext uri="{BB962C8B-B14F-4D97-AF65-F5344CB8AC3E}">
        <p14:creationId xmlns:p14="http://schemas.microsoft.com/office/powerpoint/2010/main" val="293946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Certification Example</a:t>
            </a:r>
          </a:p>
        </p:txBody>
      </p:sp>
      <p:pic>
        <p:nvPicPr>
          <p:cNvPr id="4" name="Content Placeholder 10"/>
          <p:cNvPicPr>
            <a:picLocks noChangeAspect="1"/>
          </p:cNvPicPr>
          <p:nvPr/>
        </p:nvPicPr>
        <p:blipFill>
          <a:blip r:embed="rId2"/>
          <a:stretch>
            <a:fillRect/>
          </a:stretch>
        </p:blipFill>
        <p:spPr>
          <a:xfrm>
            <a:off x="1371600" y="1219200"/>
            <a:ext cx="6238875" cy="5008392"/>
          </a:xfrm>
          <a:prstGeom prst="rect">
            <a:avLst/>
          </a:prstGeom>
          <a:ln>
            <a:solidFill>
              <a:schemeClr val="bg2">
                <a:lumMod val="50000"/>
              </a:schemeClr>
            </a:solidFill>
          </a:ln>
        </p:spPr>
      </p:pic>
    </p:spTree>
    <p:extLst>
      <p:ext uri="{BB962C8B-B14F-4D97-AF65-F5344CB8AC3E}">
        <p14:creationId xmlns:p14="http://schemas.microsoft.com/office/powerpoint/2010/main" val="380655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179513"/>
            <a:ext cx="8120743" cy="4952999"/>
          </a:xfrm>
          <a:prstGeom prst="rec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587" indent="0">
              <a:buNone/>
            </a:pPr>
            <a:endParaRPr lang="en-US" sz="1400" dirty="0"/>
          </a:p>
        </p:txBody>
      </p:sp>
      <p:sp>
        <p:nvSpPr>
          <p:cNvPr id="2" name="Content Placeholder 1"/>
          <p:cNvSpPr>
            <a:spLocks noGrp="1"/>
          </p:cNvSpPr>
          <p:nvPr>
            <p:ph sz="quarter" idx="14"/>
          </p:nvPr>
        </p:nvSpPr>
        <p:spPr>
          <a:xfrm>
            <a:off x="631371" y="1371600"/>
            <a:ext cx="7772399" cy="3544888"/>
          </a:xfrm>
        </p:spPr>
        <p:txBody>
          <a:bodyPr/>
          <a:lstStyle/>
          <a:p>
            <a:pPr>
              <a:buClr>
                <a:srgbClr val="00B0F0"/>
              </a:buClr>
            </a:pPr>
            <a:r>
              <a:rPr lang="en-US" sz="2000" dirty="0"/>
              <a:t>Administrators can start managing user access with the following features:</a:t>
            </a:r>
          </a:p>
          <a:p>
            <a:pPr lvl="1">
              <a:buFont typeface="Arial" panose="020B0604020202020204" pitchFamily="34" charset="0"/>
              <a:buChar char="•"/>
            </a:pPr>
            <a:r>
              <a:rPr lang="en-US" sz="1800" dirty="0"/>
              <a:t>Create New Users</a:t>
            </a:r>
          </a:p>
          <a:p>
            <a:pPr lvl="1">
              <a:buFont typeface="Arial" panose="020B0604020202020204" pitchFamily="34" charset="0"/>
              <a:buChar char="•"/>
            </a:pPr>
            <a:r>
              <a:rPr lang="en-US" sz="1800" dirty="0"/>
              <a:t>Add / Remove User Access</a:t>
            </a:r>
          </a:p>
          <a:p>
            <a:pPr lvl="1">
              <a:buFont typeface="Arial" panose="020B0604020202020204" pitchFamily="34" charset="0"/>
              <a:buChar char="•"/>
            </a:pPr>
            <a:r>
              <a:rPr lang="en-US" sz="1800" dirty="0"/>
              <a:t>Enable / Disable Users</a:t>
            </a:r>
          </a:p>
          <a:p>
            <a:pPr lvl="1">
              <a:buFont typeface="Arial" panose="020B0604020202020204" pitchFamily="34" charset="0"/>
              <a:buChar char="•"/>
            </a:pPr>
            <a:r>
              <a:rPr lang="en-US" sz="1800" dirty="0"/>
              <a:t>Reset User Password</a:t>
            </a:r>
          </a:p>
          <a:p>
            <a:pPr lvl="1">
              <a:buFont typeface="Arial" panose="020B0604020202020204" pitchFamily="34" charset="0"/>
              <a:buChar char="•"/>
            </a:pPr>
            <a:r>
              <a:rPr lang="en-US" sz="1800" dirty="0"/>
              <a:t>Manage Administrators </a:t>
            </a:r>
          </a:p>
        </p:txBody>
      </p:sp>
      <p:sp>
        <p:nvSpPr>
          <p:cNvPr id="3" name="Title 2"/>
          <p:cNvSpPr>
            <a:spLocks noGrp="1"/>
          </p:cNvSpPr>
          <p:nvPr>
            <p:ph type="title"/>
          </p:nvPr>
        </p:nvSpPr>
        <p:spPr/>
        <p:txBody>
          <a:bodyPr/>
          <a:lstStyle/>
          <a:p>
            <a:r>
              <a:rPr lang="en-US" dirty="0"/>
              <a:t>Delegated Administration Day to Day Activities </a:t>
            </a:r>
          </a:p>
        </p:txBody>
      </p:sp>
    </p:spTree>
    <p:extLst>
      <p:ext uri="{BB962C8B-B14F-4D97-AF65-F5344CB8AC3E}">
        <p14:creationId xmlns:p14="http://schemas.microsoft.com/office/powerpoint/2010/main" val="36992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1295673192"/>
              </p:ext>
            </p:extLst>
          </p:nvPr>
        </p:nvGraphicFramePr>
        <p:xfrm>
          <a:off x="457200" y="1179512"/>
          <a:ext cx="8229600" cy="530711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082942796"/>
                    </a:ext>
                  </a:extLst>
                </a:gridCol>
                <a:gridCol w="1905000">
                  <a:extLst>
                    <a:ext uri="{9D8B030D-6E8A-4147-A177-3AD203B41FA5}">
                      <a16:colId xmlns:a16="http://schemas.microsoft.com/office/drawing/2014/main" val="1490333353"/>
                    </a:ext>
                  </a:extLst>
                </a:gridCol>
                <a:gridCol w="4953000">
                  <a:extLst>
                    <a:ext uri="{9D8B030D-6E8A-4147-A177-3AD203B41FA5}">
                      <a16:colId xmlns:a16="http://schemas.microsoft.com/office/drawing/2014/main" val="2926238083"/>
                    </a:ext>
                  </a:extLst>
                </a:gridCol>
              </a:tblGrid>
              <a:tr h="488322">
                <a:tc>
                  <a:txBody>
                    <a:bodyPr/>
                    <a:lstStyle/>
                    <a:p>
                      <a:r>
                        <a:rPr lang="en-US" sz="1200" dirty="0"/>
                        <a:t>Application</a:t>
                      </a:r>
                      <a:r>
                        <a:rPr lang="en-US" sz="1200" baseline="0" dirty="0"/>
                        <a:t> Acronym </a:t>
                      </a:r>
                      <a:endParaRPr lang="en-US" sz="1200" dirty="0"/>
                    </a:p>
                  </a:txBody>
                  <a:tcPr/>
                </a:tc>
                <a:tc>
                  <a:txBody>
                    <a:bodyPr/>
                    <a:lstStyle/>
                    <a:p>
                      <a:r>
                        <a:rPr lang="en-US" sz="1200" dirty="0"/>
                        <a:t>Application Name</a:t>
                      </a:r>
                    </a:p>
                  </a:txBody>
                  <a:tcPr/>
                </a:tc>
                <a:tc>
                  <a:txBody>
                    <a:bodyPr/>
                    <a:lstStyle/>
                    <a:p>
                      <a:r>
                        <a:rPr lang="en-US" sz="1200" dirty="0"/>
                        <a:t>System Purpose</a:t>
                      </a:r>
                    </a:p>
                  </a:txBody>
                  <a:tcPr/>
                </a:tc>
                <a:extLst>
                  <a:ext uri="{0D108BD9-81ED-4DB2-BD59-A6C34878D82A}">
                    <a16:rowId xmlns:a16="http://schemas.microsoft.com/office/drawing/2014/main" val="3860040720"/>
                  </a:ext>
                </a:extLst>
              </a:tr>
              <a:tr h="870572">
                <a:tc>
                  <a:txBody>
                    <a:bodyPr/>
                    <a:lstStyle/>
                    <a:p>
                      <a:r>
                        <a:rPr lang="en-US" sz="1200" dirty="0"/>
                        <a:t>LPA</a:t>
                      </a:r>
                    </a:p>
                  </a:txBody>
                  <a:tcPr/>
                </a:tc>
                <a:tc>
                  <a:txBody>
                    <a:bodyPr/>
                    <a:lstStyle/>
                    <a:p>
                      <a:r>
                        <a:rPr lang="en-US" sz="1200" dirty="0"/>
                        <a:t>Loan Product Advisor</a:t>
                      </a:r>
                    </a:p>
                  </a:txBody>
                  <a:tcPr/>
                </a:tc>
                <a:tc>
                  <a:txBody>
                    <a:bodyPr/>
                    <a:lstStyle/>
                    <a:p>
                      <a:r>
                        <a:rPr lang="en-US" sz="1200" dirty="0">
                          <a:effectLst/>
                        </a:rPr>
                        <a:t>Loan Product Advisor – the cornerstone of Freddie Mac Loan Advisor Suite – gives you access to Freddie Mac credit requirements and view of credit risk so you can easily assess your loan’s overall underwriting risk. It's our next generation in automated underwriting.</a:t>
                      </a:r>
                      <a:endParaRPr lang="en-US" sz="1200" dirty="0"/>
                    </a:p>
                  </a:txBody>
                  <a:tcPr/>
                </a:tc>
                <a:extLst>
                  <a:ext uri="{0D108BD9-81ED-4DB2-BD59-A6C34878D82A}">
                    <a16:rowId xmlns:a16="http://schemas.microsoft.com/office/drawing/2014/main" val="1995831966"/>
                  </a:ext>
                </a:extLst>
              </a:tr>
              <a:tr h="683650">
                <a:tc>
                  <a:txBody>
                    <a:bodyPr/>
                    <a:lstStyle/>
                    <a:p>
                      <a:r>
                        <a:rPr lang="en-US" sz="1200" dirty="0"/>
                        <a:t>LQA</a:t>
                      </a:r>
                    </a:p>
                  </a:txBody>
                  <a:tcPr/>
                </a:tc>
                <a:tc>
                  <a:txBody>
                    <a:bodyPr/>
                    <a:lstStyle/>
                    <a:p>
                      <a:r>
                        <a:rPr lang="en-US" sz="1200" dirty="0"/>
                        <a:t>Loan Quality Advisor</a:t>
                      </a:r>
                    </a:p>
                  </a:txBody>
                  <a:tcPr/>
                </a:tc>
                <a:tc>
                  <a:txBody>
                    <a:bodyPr/>
                    <a:lstStyle/>
                    <a:p>
                      <a:r>
                        <a:rPr lang="en-US" sz="1200" dirty="0">
                          <a:effectLst/>
                        </a:rPr>
                        <a:t>Loan Quality Advisor provides you with information about Freddie Mac’s risk assessment and eligibility requirements at the point in the process when it is most useful to you.</a:t>
                      </a:r>
                      <a:endParaRPr lang="en-US" sz="1200" dirty="0"/>
                    </a:p>
                  </a:txBody>
                  <a:tcPr/>
                </a:tc>
                <a:extLst>
                  <a:ext uri="{0D108BD9-81ED-4DB2-BD59-A6C34878D82A}">
                    <a16:rowId xmlns:a16="http://schemas.microsoft.com/office/drawing/2014/main" val="3250480438"/>
                  </a:ext>
                </a:extLst>
              </a:tr>
              <a:tr h="1074307">
                <a:tc>
                  <a:txBody>
                    <a:bodyPr/>
                    <a:lstStyle/>
                    <a:p>
                      <a:r>
                        <a:rPr lang="en-US" sz="1200" dirty="0"/>
                        <a:t>LCLA</a:t>
                      </a:r>
                    </a:p>
                  </a:txBody>
                  <a:tcPr/>
                </a:tc>
                <a:tc>
                  <a:txBody>
                    <a:bodyPr/>
                    <a:lstStyle/>
                    <a:p>
                      <a:r>
                        <a:rPr lang="en-US" sz="1200" dirty="0"/>
                        <a:t>Loan Closing Advisor</a:t>
                      </a:r>
                    </a:p>
                  </a:txBody>
                  <a:tcPr/>
                </a:tc>
                <a:tc>
                  <a:txBody>
                    <a:bodyPr/>
                    <a:lstStyle/>
                    <a:p>
                      <a:r>
                        <a:rPr lang="en-US" sz="1200" dirty="0">
                          <a:effectLst/>
                        </a:rPr>
                        <a:t>Loan Closing Advisor, Freddie Mac's UCD collection solution UCD, helps you validate that your closing data align with the UCD. Loan Closing Advisor helps drive efficiency by providing actionable feedback on the accuracy of your UCD XML file to assist you in identifying and correcting errors before you close a loan. </a:t>
                      </a:r>
                      <a:endParaRPr lang="en-US" sz="1200" dirty="0"/>
                    </a:p>
                  </a:txBody>
                  <a:tcPr/>
                </a:tc>
                <a:extLst>
                  <a:ext uri="{0D108BD9-81ED-4DB2-BD59-A6C34878D82A}">
                    <a16:rowId xmlns:a16="http://schemas.microsoft.com/office/drawing/2014/main" val="3391942789"/>
                  </a:ext>
                </a:extLst>
              </a:tr>
              <a:tr h="878979">
                <a:tc>
                  <a:txBody>
                    <a:bodyPr/>
                    <a:lstStyle/>
                    <a:p>
                      <a:r>
                        <a:rPr lang="en-US" sz="1200" dirty="0"/>
                        <a:t>LCVA</a:t>
                      </a:r>
                    </a:p>
                  </a:txBody>
                  <a:tcPr/>
                </a:tc>
                <a:tc>
                  <a:txBody>
                    <a:bodyPr/>
                    <a:lstStyle/>
                    <a:p>
                      <a:r>
                        <a:rPr lang="en-US" sz="1200" dirty="0"/>
                        <a:t>Loan Coverage Advisor</a:t>
                      </a:r>
                    </a:p>
                  </a:txBody>
                  <a:tcPr/>
                </a:tc>
                <a:tc>
                  <a:txBody>
                    <a:bodyPr/>
                    <a:lstStyle/>
                    <a:p>
                      <a:r>
                        <a:rPr lang="en-US" sz="1200" dirty="0">
                          <a:effectLst/>
                        </a:rPr>
                        <a:t>Loan Coverage Advisor calculates and tracks the selling rep and warranty relief date for every loan sold to Freddie Mac, based on the requirements under the rep and warranty framework. You can also use the tool to search for other critical loan-level information.</a:t>
                      </a:r>
                      <a:endParaRPr lang="en-US" sz="1200" dirty="0"/>
                    </a:p>
                  </a:txBody>
                  <a:tcPr/>
                </a:tc>
                <a:extLst>
                  <a:ext uri="{0D108BD9-81ED-4DB2-BD59-A6C34878D82A}">
                    <a16:rowId xmlns:a16="http://schemas.microsoft.com/office/drawing/2014/main" val="1436794132"/>
                  </a:ext>
                </a:extLst>
              </a:tr>
              <a:tr h="488322">
                <a:tc>
                  <a:txBody>
                    <a:bodyPr/>
                    <a:lstStyle/>
                    <a:p>
                      <a:r>
                        <a:rPr lang="en-US" sz="1200" dirty="0"/>
                        <a:t>CAC</a:t>
                      </a:r>
                    </a:p>
                  </a:txBody>
                  <a:tcPr/>
                </a:tc>
                <a:tc>
                  <a:txBody>
                    <a:bodyPr/>
                    <a:lstStyle/>
                    <a:p>
                      <a:r>
                        <a:rPr lang="en-US" sz="1200" dirty="0"/>
                        <a:t>Correspondent Assignment Center</a:t>
                      </a:r>
                    </a:p>
                  </a:txBody>
                  <a:tcPr/>
                </a:tc>
                <a:tc>
                  <a:txBody>
                    <a:bodyPr/>
                    <a:lstStyle/>
                    <a:p>
                      <a:r>
                        <a:rPr lang="en-US" sz="1200" dirty="0">
                          <a:effectLst/>
                        </a:rPr>
                        <a:t>Correspondent Assignment Center simplifies data sharing between correspondent lenders and their aggregators.</a:t>
                      </a:r>
                      <a:endParaRPr lang="en-US" sz="1200" dirty="0"/>
                    </a:p>
                  </a:txBody>
                  <a:tcPr/>
                </a:tc>
                <a:extLst>
                  <a:ext uri="{0D108BD9-81ED-4DB2-BD59-A6C34878D82A}">
                    <a16:rowId xmlns:a16="http://schemas.microsoft.com/office/drawing/2014/main" val="2077590487"/>
                  </a:ext>
                </a:extLst>
              </a:tr>
              <a:tr h="488322">
                <a:tc>
                  <a:txBody>
                    <a:bodyPr/>
                    <a:lstStyle/>
                    <a:p>
                      <a:r>
                        <a:rPr lang="en-US" sz="1200" dirty="0"/>
                        <a:t>LSA</a:t>
                      </a:r>
                    </a:p>
                  </a:txBody>
                  <a:tcPr/>
                </a:tc>
                <a:tc>
                  <a:txBody>
                    <a:bodyPr/>
                    <a:lstStyle/>
                    <a:p>
                      <a:r>
                        <a:rPr lang="en-US" sz="1200" dirty="0"/>
                        <a:t>Loan Selling Advisor</a:t>
                      </a:r>
                    </a:p>
                  </a:txBody>
                  <a:tcPr/>
                </a:tc>
                <a:tc>
                  <a:txBody>
                    <a:bodyPr/>
                    <a:lstStyle/>
                    <a:p>
                      <a:r>
                        <a:rPr lang="en-US" sz="1200" dirty="0"/>
                        <a:t>Loan Selling Advisor integrates all secondary marketing functions, from pricing to contracting to funding to loan delivery, making it easier for sellers to deliver loans to Freddie Mac – and deliver results for their business.</a:t>
                      </a:r>
                    </a:p>
                  </a:txBody>
                  <a:tcPr/>
                </a:tc>
                <a:extLst>
                  <a:ext uri="{0D108BD9-81ED-4DB2-BD59-A6C34878D82A}">
                    <a16:rowId xmlns:a16="http://schemas.microsoft.com/office/drawing/2014/main" val="1809421327"/>
                  </a:ext>
                </a:extLst>
              </a:tr>
            </a:tbl>
          </a:graphicData>
        </a:graphic>
      </p:graphicFrame>
      <p:sp>
        <p:nvSpPr>
          <p:cNvPr id="3" name="Title 2"/>
          <p:cNvSpPr>
            <a:spLocks noGrp="1"/>
          </p:cNvSpPr>
          <p:nvPr>
            <p:ph type="title"/>
          </p:nvPr>
        </p:nvSpPr>
        <p:spPr/>
        <p:txBody>
          <a:bodyPr/>
          <a:lstStyle/>
          <a:p>
            <a:r>
              <a:rPr lang="en-US" dirty="0"/>
              <a:t>Appendix –Applications </a:t>
            </a:r>
          </a:p>
        </p:txBody>
      </p:sp>
    </p:spTree>
    <p:extLst>
      <p:ext uri="{BB962C8B-B14F-4D97-AF65-F5344CB8AC3E}">
        <p14:creationId xmlns:p14="http://schemas.microsoft.com/office/powerpoint/2010/main" val="321468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421483165"/>
              </p:ext>
            </p:extLst>
          </p:nvPr>
        </p:nvGraphicFramePr>
        <p:xfrm>
          <a:off x="457200" y="1179513"/>
          <a:ext cx="8654479" cy="4577080"/>
        </p:xfrm>
        <a:graphic>
          <a:graphicData uri="http://schemas.openxmlformats.org/drawingml/2006/table">
            <a:tbl>
              <a:tblPr firstRow="1" bandRow="1">
                <a:tableStyleId>{5C22544A-7EE6-4342-B048-85BDC9FD1C3A}</a:tableStyleId>
              </a:tblPr>
              <a:tblGrid>
                <a:gridCol w="1796479">
                  <a:extLst>
                    <a:ext uri="{9D8B030D-6E8A-4147-A177-3AD203B41FA5}">
                      <a16:colId xmlns:a16="http://schemas.microsoft.com/office/drawing/2014/main" val="3082942796"/>
                    </a:ext>
                  </a:extLst>
                </a:gridCol>
                <a:gridCol w="2133600">
                  <a:extLst>
                    <a:ext uri="{9D8B030D-6E8A-4147-A177-3AD203B41FA5}">
                      <a16:colId xmlns:a16="http://schemas.microsoft.com/office/drawing/2014/main" val="1490333353"/>
                    </a:ext>
                  </a:extLst>
                </a:gridCol>
                <a:gridCol w="4724400">
                  <a:extLst>
                    <a:ext uri="{9D8B030D-6E8A-4147-A177-3AD203B41FA5}">
                      <a16:colId xmlns:a16="http://schemas.microsoft.com/office/drawing/2014/main" val="2926238083"/>
                    </a:ext>
                  </a:extLst>
                </a:gridCol>
              </a:tblGrid>
              <a:tr h="370840">
                <a:tc>
                  <a:txBody>
                    <a:bodyPr/>
                    <a:lstStyle/>
                    <a:p>
                      <a:r>
                        <a:rPr lang="en-US" sz="1200" dirty="0"/>
                        <a:t>Application</a:t>
                      </a:r>
                      <a:r>
                        <a:rPr lang="en-US" sz="1200" baseline="0" dirty="0"/>
                        <a:t> Acronym </a:t>
                      </a:r>
                      <a:endParaRPr lang="en-US" sz="1200" dirty="0"/>
                    </a:p>
                  </a:txBody>
                  <a:tcPr/>
                </a:tc>
                <a:tc>
                  <a:txBody>
                    <a:bodyPr/>
                    <a:lstStyle/>
                    <a:p>
                      <a:r>
                        <a:rPr lang="en-US" sz="1200" dirty="0"/>
                        <a:t>Application Name</a:t>
                      </a:r>
                    </a:p>
                  </a:txBody>
                  <a:tcPr/>
                </a:tc>
                <a:tc>
                  <a:txBody>
                    <a:bodyPr/>
                    <a:lstStyle/>
                    <a:p>
                      <a:r>
                        <a:rPr lang="en-US" sz="1200" dirty="0"/>
                        <a:t>System Purpose</a:t>
                      </a:r>
                    </a:p>
                  </a:txBody>
                  <a:tcPr/>
                </a:tc>
                <a:extLst>
                  <a:ext uri="{0D108BD9-81ED-4DB2-BD59-A6C34878D82A}">
                    <a16:rowId xmlns:a16="http://schemas.microsoft.com/office/drawing/2014/main" val="3860040720"/>
                  </a:ext>
                </a:extLst>
              </a:tr>
              <a:tr h="370840">
                <a:tc>
                  <a:txBody>
                    <a:bodyPr/>
                    <a:lstStyle/>
                    <a:p>
                      <a:r>
                        <a:rPr lang="en-US" sz="1200" dirty="0"/>
                        <a:t>STM</a:t>
                      </a:r>
                    </a:p>
                  </a:txBody>
                  <a:tcPr/>
                </a:tc>
                <a:tc>
                  <a:txBody>
                    <a:bodyPr/>
                    <a:lstStyle/>
                    <a:p>
                      <a:r>
                        <a:rPr lang="en-US" sz="1200" dirty="0"/>
                        <a:t>Servicing Transfer Manager</a:t>
                      </a:r>
                    </a:p>
                  </a:txBody>
                  <a:tcPr/>
                </a:tc>
                <a:tc>
                  <a:txBody>
                    <a:bodyPr/>
                    <a:lstStyle/>
                    <a:p>
                      <a:r>
                        <a:rPr lang="en-US" sz="1200" dirty="0">
                          <a:effectLst/>
                        </a:rPr>
                        <a:t>Transfer of servicing submission requests, simplified.</a:t>
                      </a:r>
                    </a:p>
                    <a:p>
                      <a:endParaRPr lang="en-US" sz="1200" dirty="0">
                        <a:effectLst/>
                      </a:endParaRPr>
                    </a:p>
                    <a:p>
                      <a:r>
                        <a:rPr lang="en-US" sz="1200" dirty="0">
                          <a:effectLst/>
                        </a:rPr>
                        <a:t>Identify and submit subsequent transfer of servicing requests to Freddie Mac. You can also enter into electronic agreements with your transferee Servicer.</a:t>
                      </a:r>
                      <a:endParaRPr lang="en-US" sz="1200" dirty="0"/>
                    </a:p>
                  </a:txBody>
                  <a:tcPr/>
                </a:tc>
                <a:extLst>
                  <a:ext uri="{0D108BD9-81ED-4DB2-BD59-A6C34878D82A}">
                    <a16:rowId xmlns:a16="http://schemas.microsoft.com/office/drawing/2014/main" val="1995831966"/>
                  </a:ext>
                </a:extLst>
              </a:tr>
              <a:tr h="370840">
                <a:tc>
                  <a:txBody>
                    <a:bodyPr/>
                    <a:lstStyle/>
                    <a:p>
                      <a:r>
                        <a:rPr lang="en-US" sz="1200" dirty="0"/>
                        <a:t>SPP</a:t>
                      </a:r>
                    </a:p>
                  </a:txBody>
                  <a:tcPr/>
                </a:tc>
                <a:tc>
                  <a:txBody>
                    <a:bodyPr/>
                    <a:lstStyle/>
                    <a:p>
                      <a:r>
                        <a:rPr lang="en-US" sz="1200" dirty="0"/>
                        <a:t>Servicer Performance Profile</a:t>
                      </a:r>
                    </a:p>
                  </a:txBody>
                  <a:tcPr/>
                </a:tc>
                <a:tc>
                  <a:txBody>
                    <a:bodyPr/>
                    <a:lstStyle/>
                    <a:p>
                      <a:r>
                        <a:rPr lang="en-US" sz="1200" dirty="0">
                          <a:effectLst/>
                        </a:rPr>
                        <a:t>Servicer Performance Profile is your key source to track and improve your servicing performance. It provides comprehensive monthly measurements to assess your results in the following categories: Default Management Metrics (core and supplemental), File Review Metrics, and Investor Reporting Metrics.</a:t>
                      </a:r>
                      <a:endParaRPr lang="en-US" sz="1200" dirty="0"/>
                    </a:p>
                  </a:txBody>
                  <a:tcPr/>
                </a:tc>
                <a:extLst>
                  <a:ext uri="{0D108BD9-81ED-4DB2-BD59-A6C34878D82A}">
                    <a16:rowId xmlns:a16="http://schemas.microsoft.com/office/drawing/2014/main" val="3250480438"/>
                  </a:ext>
                </a:extLst>
              </a:tr>
              <a:tr h="370840">
                <a:tc>
                  <a:txBody>
                    <a:bodyPr/>
                    <a:lstStyle/>
                    <a:p>
                      <a:r>
                        <a:rPr lang="en-US" sz="1200" dirty="0"/>
                        <a:t>DFAS</a:t>
                      </a:r>
                    </a:p>
                  </a:txBody>
                  <a:tcPr/>
                </a:tc>
                <a:tc>
                  <a:txBody>
                    <a:bodyPr/>
                    <a:lstStyle/>
                    <a:p>
                      <a:r>
                        <a:rPr lang="en-US" sz="1200" dirty="0"/>
                        <a:t>Default Fee Appeal System</a:t>
                      </a:r>
                    </a:p>
                  </a:txBody>
                  <a:tcPr/>
                </a:tc>
                <a:tc>
                  <a:txBody>
                    <a:bodyPr/>
                    <a:lstStyle/>
                    <a:p>
                      <a:r>
                        <a:rPr lang="en-US" sz="1200" dirty="0">
                          <a:effectLst/>
                        </a:rPr>
                        <a:t>Default Fee Appeal System is a Web-based system that allows Servicers to submit appeals for State foreclosure timeline compensatory fees and late foreclosure sale reporting compensatory fees. The Default Fee Appeal System automates the appeals process and provides greater clarity, transparency and communication between Servicers and Freddie Mac for appeals.</a:t>
                      </a:r>
                      <a:endParaRPr lang="en-US" sz="1200" dirty="0"/>
                    </a:p>
                  </a:txBody>
                  <a:tcPr/>
                </a:tc>
                <a:extLst>
                  <a:ext uri="{0D108BD9-81ED-4DB2-BD59-A6C34878D82A}">
                    <a16:rowId xmlns:a16="http://schemas.microsoft.com/office/drawing/2014/main" val="3391942789"/>
                  </a:ext>
                </a:extLst>
              </a:tr>
              <a:tr h="370840">
                <a:tc>
                  <a:txBody>
                    <a:bodyPr/>
                    <a:lstStyle/>
                    <a:p>
                      <a:r>
                        <a:rPr lang="en-US" sz="1200" dirty="0"/>
                        <a:t>WP</a:t>
                      </a:r>
                    </a:p>
                  </a:txBody>
                  <a:tcPr/>
                </a:tc>
                <a:tc>
                  <a:txBody>
                    <a:bodyPr/>
                    <a:lstStyle/>
                    <a:p>
                      <a:r>
                        <a:rPr lang="en-US" sz="1200" dirty="0"/>
                        <a:t>Workout Prospector</a:t>
                      </a:r>
                    </a:p>
                  </a:txBody>
                  <a:tcPr/>
                </a:tc>
                <a:tc>
                  <a:txBody>
                    <a:bodyPr/>
                    <a:lstStyle/>
                    <a:p>
                      <a:r>
                        <a:rPr lang="en-US" sz="1200" dirty="0"/>
                        <a:t>Workout Prospector is a web-based application that gives you the ability to analyze, structure, and send alternative to foreclosure recommendations to Freddie Mac electronically,</a:t>
                      </a:r>
                      <a:r>
                        <a:rPr lang="en-US" sz="1200" baseline="0" dirty="0"/>
                        <a:t> or aid you in exercising your delegated authority to enter into alternative to foreclosure on behalf of Freddie Mac.</a:t>
                      </a:r>
                      <a:endParaRPr lang="en-US" sz="1200" dirty="0"/>
                    </a:p>
                  </a:txBody>
                  <a:tcPr/>
                </a:tc>
                <a:extLst>
                  <a:ext uri="{0D108BD9-81ED-4DB2-BD59-A6C34878D82A}">
                    <a16:rowId xmlns:a16="http://schemas.microsoft.com/office/drawing/2014/main" val="1436794132"/>
                  </a:ext>
                </a:extLst>
              </a:tr>
            </a:tbl>
          </a:graphicData>
        </a:graphic>
      </p:graphicFrame>
      <p:sp>
        <p:nvSpPr>
          <p:cNvPr id="3" name="Title 2"/>
          <p:cNvSpPr>
            <a:spLocks noGrp="1"/>
          </p:cNvSpPr>
          <p:nvPr>
            <p:ph type="title"/>
          </p:nvPr>
        </p:nvSpPr>
        <p:spPr/>
        <p:txBody>
          <a:bodyPr/>
          <a:lstStyle/>
          <a:p>
            <a:r>
              <a:rPr lang="en-US" dirty="0"/>
              <a:t>Appendix – Applications</a:t>
            </a:r>
          </a:p>
        </p:txBody>
      </p:sp>
    </p:spTree>
    <p:extLst>
      <p:ext uri="{BB962C8B-B14F-4D97-AF65-F5344CB8AC3E}">
        <p14:creationId xmlns:p14="http://schemas.microsoft.com/office/powerpoint/2010/main" val="338273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1784552890"/>
              </p:ext>
            </p:extLst>
          </p:nvPr>
        </p:nvGraphicFramePr>
        <p:xfrm>
          <a:off x="457200" y="1179513"/>
          <a:ext cx="8654479" cy="4668520"/>
        </p:xfrm>
        <a:graphic>
          <a:graphicData uri="http://schemas.openxmlformats.org/drawingml/2006/table">
            <a:tbl>
              <a:tblPr firstRow="1" bandRow="1">
                <a:tableStyleId>{5C22544A-7EE6-4342-B048-85BDC9FD1C3A}</a:tableStyleId>
              </a:tblPr>
              <a:tblGrid>
                <a:gridCol w="1796479">
                  <a:extLst>
                    <a:ext uri="{9D8B030D-6E8A-4147-A177-3AD203B41FA5}">
                      <a16:colId xmlns:a16="http://schemas.microsoft.com/office/drawing/2014/main" val="3082942796"/>
                    </a:ext>
                  </a:extLst>
                </a:gridCol>
                <a:gridCol w="2133600">
                  <a:extLst>
                    <a:ext uri="{9D8B030D-6E8A-4147-A177-3AD203B41FA5}">
                      <a16:colId xmlns:a16="http://schemas.microsoft.com/office/drawing/2014/main" val="1490333353"/>
                    </a:ext>
                  </a:extLst>
                </a:gridCol>
                <a:gridCol w="4724400">
                  <a:extLst>
                    <a:ext uri="{9D8B030D-6E8A-4147-A177-3AD203B41FA5}">
                      <a16:colId xmlns:a16="http://schemas.microsoft.com/office/drawing/2014/main" val="2926238083"/>
                    </a:ext>
                  </a:extLst>
                </a:gridCol>
              </a:tblGrid>
              <a:tr h="370840">
                <a:tc>
                  <a:txBody>
                    <a:bodyPr/>
                    <a:lstStyle/>
                    <a:p>
                      <a:r>
                        <a:rPr lang="en-US" sz="1200" dirty="0"/>
                        <a:t>Application</a:t>
                      </a:r>
                      <a:r>
                        <a:rPr lang="en-US" sz="1200" baseline="0" dirty="0"/>
                        <a:t> Acronym </a:t>
                      </a:r>
                      <a:endParaRPr lang="en-US" sz="1200" dirty="0"/>
                    </a:p>
                  </a:txBody>
                  <a:tcPr/>
                </a:tc>
                <a:tc>
                  <a:txBody>
                    <a:bodyPr/>
                    <a:lstStyle/>
                    <a:p>
                      <a:r>
                        <a:rPr lang="en-US" sz="1200" dirty="0"/>
                        <a:t>Application Name</a:t>
                      </a:r>
                    </a:p>
                  </a:txBody>
                  <a:tcPr/>
                </a:tc>
                <a:tc>
                  <a:txBody>
                    <a:bodyPr/>
                    <a:lstStyle/>
                    <a:p>
                      <a:r>
                        <a:rPr lang="en-US" sz="1200" dirty="0"/>
                        <a:t>System Purpose</a:t>
                      </a:r>
                    </a:p>
                  </a:txBody>
                  <a:tcPr/>
                </a:tc>
                <a:extLst>
                  <a:ext uri="{0D108BD9-81ED-4DB2-BD59-A6C34878D82A}">
                    <a16:rowId xmlns:a16="http://schemas.microsoft.com/office/drawing/2014/main" val="3860040720"/>
                  </a:ext>
                </a:extLst>
              </a:tr>
              <a:tr h="370840">
                <a:tc>
                  <a:txBody>
                    <a:bodyPr/>
                    <a:lstStyle/>
                    <a:p>
                      <a:r>
                        <a:rPr lang="en-US" sz="1200" dirty="0">
                          <a:latin typeface="+mj-lt"/>
                        </a:rPr>
                        <a:t>BI</a:t>
                      </a:r>
                    </a:p>
                  </a:txBody>
                  <a:tcPr/>
                </a:tc>
                <a:tc>
                  <a:txBody>
                    <a:bodyPr/>
                    <a:lstStyle/>
                    <a:p>
                      <a:r>
                        <a:rPr lang="en-US" sz="1200" dirty="0">
                          <a:latin typeface="+mj-lt"/>
                        </a:rPr>
                        <a:t>Business Intelligence</a:t>
                      </a:r>
                    </a:p>
                  </a:txBody>
                  <a:tcPr/>
                </a:tc>
                <a:tc>
                  <a:txBody>
                    <a:bodyPr/>
                    <a:lstStyle/>
                    <a:p>
                      <a:r>
                        <a:rPr lang="en-US" sz="1200" b="0" i="0" kern="1200" dirty="0">
                          <a:solidFill>
                            <a:schemeClr val="dk1"/>
                          </a:solidFill>
                          <a:effectLst/>
                          <a:latin typeface="+mj-lt"/>
                          <a:ea typeface="+mn-ea"/>
                          <a:cs typeface="+mn-cs"/>
                        </a:rPr>
                        <a:t>Our business intelligence solution is like having a digital finger on the pulse of your operations. Easily monitor your loan data, quickly identify trends or anomalies – and make decisions based on data and analysis.</a:t>
                      </a:r>
                      <a:endParaRPr lang="en-US" sz="1200" dirty="0">
                        <a:latin typeface="+mj-lt"/>
                      </a:endParaRPr>
                    </a:p>
                  </a:txBody>
                  <a:tcPr/>
                </a:tc>
                <a:extLst>
                  <a:ext uri="{0D108BD9-81ED-4DB2-BD59-A6C34878D82A}">
                    <a16:rowId xmlns:a16="http://schemas.microsoft.com/office/drawing/2014/main" val="1995831966"/>
                  </a:ext>
                </a:extLst>
              </a:tr>
              <a:tr h="370840">
                <a:tc>
                  <a:txBody>
                    <a:bodyPr/>
                    <a:lstStyle/>
                    <a:p>
                      <a:r>
                        <a:rPr lang="en-US" sz="1200" dirty="0">
                          <a:latin typeface="+mj-lt"/>
                        </a:rPr>
                        <a:t>BPO Direct</a:t>
                      </a:r>
                    </a:p>
                  </a:txBody>
                  <a:tcPr/>
                </a:tc>
                <a:tc>
                  <a:txBody>
                    <a:bodyPr/>
                    <a:lstStyle/>
                    <a:p>
                      <a:r>
                        <a:rPr lang="en-US" sz="1200" dirty="0">
                          <a:latin typeface="+mj-lt"/>
                        </a:rPr>
                        <a:t>BPO Direct</a:t>
                      </a:r>
                    </a:p>
                  </a:txBody>
                  <a:tcPr/>
                </a:tc>
                <a:tc>
                  <a:txBody>
                    <a:bodyPr/>
                    <a:lstStyle/>
                    <a:p>
                      <a:r>
                        <a:rPr lang="en-US" sz="1200" b="0" i="0" kern="1200" dirty="0">
                          <a:solidFill>
                            <a:schemeClr val="dk1"/>
                          </a:solidFill>
                          <a:effectLst/>
                          <a:latin typeface="+mj-lt"/>
                          <a:ea typeface="+mn-ea"/>
                          <a:cs typeface="+mn-cs"/>
                        </a:rPr>
                        <a:t>Order a property value in seconds. </a:t>
                      </a:r>
                      <a:r>
                        <a:rPr lang="en-US" sz="1200" b="0" i="0" kern="1200" dirty="0" err="1">
                          <a:solidFill>
                            <a:schemeClr val="dk1"/>
                          </a:solidFill>
                          <a:effectLst/>
                          <a:latin typeface="+mj-lt"/>
                          <a:ea typeface="+mn-ea"/>
                          <a:cs typeface="+mn-cs"/>
                        </a:rPr>
                        <a:t>BPODirect</a:t>
                      </a:r>
                      <a:r>
                        <a:rPr lang="en-US" sz="1200" b="0" i="0" kern="1200" dirty="0">
                          <a:solidFill>
                            <a:schemeClr val="dk1"/>
                          </a:solidFill>
                          <a:effectLst/>
                          <a:latin typeface="+mj-lt"/>
                          <a:ea typeface="+mn-ea"/>
                          <a:cs typeface="+mn-cs"/>
                        </a:rPr>
                        <a:t> is an avenue to order broker price opinions (BPOs) and automated valuation models (AVMs). It includes robust details needed for your assessment such as, comps, recent sales, as-is pricing and estimated pricing of the property with repairs.</a:t>
                      </a:r>
                      <a:endParaRPr lang="en-US" sz="1200" dirty="0">
                        <a:latin typeface="+mj-lt"/>
                      </a:endParaRPr>
                    </a:p>
                  </a:txBody>
                  <a:tcPr/>
                </a:tc>
                <a:extLst>
                  <a:ext uri="{0D108BD9-81ED-4DB2-BD59-A6C34878D82A}">
                    <a16:rowId xmlns:a16="http://schemas.microsoft.com/office/drawing/2014/main" val="3250480438"/>
                  </a:ext>
                </a:extLst>
              </a:tr>
              <a:tr h="370840">
                <a:tc>
                  <a:txBody>
                    <a:bodyPr/>
                    <a:lstStyle/>
                    <a:p>
                      <a:r>
                        <a:rPr lang="en-US" sz="1200" dirty="0">
                          <a:latin typeface="+mj-lt"/>
                        </a:rPr>
                        <a:t>Cash Manager</a:t>
                      </a:r>
                    </a:p>
                  </a:txBody>
                  <a:tcPr/>
                </a:tc>
                <a:tc>
                  <a:txBody>
                    <a:bodyPr/>
                    <a:lstStyle/>
                    <a:p>
                      <a:r>
                        <a:rPr lang="en-US" sz="1200" dirty="0">
                          <a:latin typeface="+mj-lt"/>
                        </a:rPr>
                        <a:t>Cash Manager</a:t>
                      </a:r>
                    </a:p>
                  </a:txBody>
                  <a:tcPr/>
                </a:tc>
                <a:tc>
                  <a:txBody>
                    <a:bodyPr/>
                    <a:lstStyle/>
                    <a:p>
                      <a:r>
                        <a:rPr lang="en-US" sz="1200" b="0" i="0" kern="1200" dirty="0">
                          <a:solidFill>
                            <a:schemeClr val="dk1"/>
                          </a:solidFill>
                          <a:effectLst/>
                          <a:latin typeface="+mj-lt"/>
                          <a:ea typeface="+mn-ea"/>
                          <a:cs typeface="+mn-cs"/>
                        </a:rPr>
                        <a:t>Manage cash payment activity (i.e., amounts due and drafting) while you reconcile investor reporting and accounting.</a:t>
                      </a:r>
                      <a:endParaRPr lang="en-US" sz="1200" dirty="0">
                        <a:latin typeface="+mj-lt"/>
                      </a:endParaRPr>
                    </a:p>
                  </a:txBody>
                  <a:tcPr/>
                </a:tc>
                <a:extLst>
                  <a:ext uri="{0D108BD9-81ED-4DB2-BD59-A6C34878D82A}">
                    <a16:rowId xmlns:a16="http://schemas.microsoft.com/office/drawing/2014/main" val="3391942789"/>
                  </a:ext>
                </a:extLst>
              </a:tr>
              <a:tr h="222567">
                <a:tc>
                  <a:txBody>
                    <a:bodyPr/>
                    <a:lstStyle/>
                    <a:p>
                      <a:r>
                        <a:rPr lang="en-US" sz="1200" dirty="0" err="1">
                          <a:latin typeface="+mj-lt"/>
                        </a:rPr>
                        <a:t>CoPA</a:t>
                      </a:r>
                      <a:endParaRPr lang="en-US" sz="1200" dirty="0">
                        <a:latin typeface="+mj-lt"/>
                      </a:endParaRPr>
                    </a:p>
                  </a:txBody>
                  <a:tcPr/>
                </a:tc>
                <a:tc>
                  <a:txBody>
                    <a:bodyPr/>
                    <a:lstStyle/>
                    <a:p>
                      <a:r>
                        <a:rPr lang="en-US" sz="1200" dirty="0">
                          <a:latin typeface="+mj-lt"/>
                        </a:rPr>
                        <a:t>Condo Project Advisor</a:t>
                      </a:r>
                    </a:p>
                  </a:txBody>
                  <a:tcPr/>
                </a:tc>
                <a:tc>
                  <a:txBody>
                    <a:bodyPr/>
                    <a:lstStyle/>
                    <a:p>
                      <a:r>
                        <a:rPr lang="en-US" sz="1200" b="0" i="0" kern="1200" dirty="0">
                          <a:solidFill>
                            <a:schemeClr val="dk1"/>
                          </a:solidFill>
                          <a:effectLst/>
                          <a:latin typeface="+mj-lt"/>
                          <a:ea typeface="+mn-ea"/>
                          <a:cs typeface="+mn-cs"/>
                        </a:rPr>
                        <a:t>Fast, simple condo waivers for greater purchase certainty. Condo Project Advisor lets you request unit-level exceptions for existing condominium projects early in the loan origination process, so you can close more condominium loans.</a:t>
                      </a:r>
                      <a:endParaRPr lang="en-US" sz="1200" dirty="0">
                        <a:latin typeface="+mj-lt"/>
                      </a:endParaRPr>
                    </a:p>
                  </a:txBody>
                  <a:tcPr/>
                </a:tc>
                <a:extLst>
                  <a:ext uri="{0D108BD9-81ED-4DB2-BD59-A6C34878D82A}">
                    <a16:rowId xmlns:a16="http://schemas.microsoft.com/office/drawing/2014/main" val="1436794132"/>
                  </a:ext>
                </a:extLst>
              </a:tr>
              <a:tr h="222567">
                <a:tc>
                  <a:txBody>
                    <a:bodyPr/>
                    <a:lstStyle/>
                    <a:p>
                      <a:r>
                        <a:rPr lang="en-US" sz="1200" dirty="0">
                          <a:latin typeface="+mj-lt"/>
                        </a:rPr>
                        <a:t>SDC</a:t>
                      </a:r>
                    </a:p>
                  </a:txBody>
                  <a:tcPr/>
                </a:tc>
                <a:tc>
                  <a:txBody>
                    <a:bodyPr/>
                    <a:lstStyle/>
                    <a:p>
                      <a:r>
                        <a:rPr lang="en-US" sz="1200" dirty="0">
                          <a:latin typeface="+mj-lt"/>
                        </a:rPr>
                        <a:t>Servicing Data Corrections</a:t>
                      </a:r>
                    </a:p>
                  </a:txBody>
                  <a:tcPr/>
                </a:tc>
                <a:tc>
                  <a:txBody>
                    <a:bodyPr/>
                    <a:lstStyle/>
                    <a:p>
                      <a:r>
                        <a:rPr lang="en-US" sz="1200" dirty="0">
                          <a:latin typeface="+mj-lt"/>
                        </a:rPr>
                        <a:t>The tool offers an automated and quick way to:</a:t>
                      </a:r>
                    </a:p>
                    <a:p>
                      <a:endParaRPr lang="en-US" sz="1200" dirty="0">
                        <a:latin typeface="+mj-lt"/>
                      </a:endParaRPr>
                    </a:p>
                    <a:p>
                      <a:pPr marL="171450" indent="-171450">
                        <a:buFont typeface="Arial" panose="020B0604020202020204" pitchFamily="34" charset="0"/>
                        <a:buChar char="•"/>
                      </a:pPr>
                      <a:r>
                        <a:rPr lang="en-US" sz="1200" dirty="0">
                          <a:latin typeface="+mj-lt"/>
                        </a:rPr>
                        <a:t>Submit/track post-settlement data corrections requests</a:t>
                      </a:r>
                    </a:p>
                    <a:p>
                      <a:pPr marL="171450" indent="-171450">
                        <a:buFont typeface="Arial" panose="020B0604020202020204" pitchFamily="34" charset="0"/>
                        <a:buChar char="•"/>
                      </a:pPr>
                      <a:r>
                        <a:rPr lang="en-US" sz="1200" dirty="0">
                          <a:latin typeface="+mj-lt"/>
                        </a:rPr>
                        <a:t>Submit/track REO data correction requests</a:t>
                      </a:r>
                    </a:p>
                    <a:p>
                      <a:pPr marL="171450" indent="-171450">
                        <a:buFont typeface="Arial" panose="020B0604020202020204" pitchFamily="34" charset="0"/>
                        <a:buChar char="•"/>
                      </a:pPr>
                      <a:r>
                        <a:rPr lang="en-US" sz="1200" dirty="0">
                          <a:latin typeface="+mj-lt"/>
                        </a:rPr>
                        <a:t>Submit/track HAMP recast data correction requests</a:t>
                      </a:r>
                    </a:p>
                    <a:p>
                      <a:pPr marL="171450" indent="-171450">
                        <a:buFont typeface="Arial" panose="020B0604020202020204" pitchFamily="34" charset="0"/>
                        <a:buChar char="•"/>
                      </a:pPr>
                      <a:r>
                        <a:rPr lang="en-US" sz="1200" dirty="0">
                          <a:latin typeface="+mj-lt"/>
                        </a:rPr>
                        <a:t>View/track loan-level data correction requests*</a:t>
                      </a:r>
                    </a:p>
                  </a:txBody>
                  <a:tcPr/>
                </a:tc>
                <a:extLst>
                  <a:ext uri="{0D108BD9-81ED-4DB2-BD59-A6C34878D82A}">
                    <a16:rowId xmlns:a16="http://schemas.microsoft.com/office/drawing/2014/main" val="1563715576"/>
                  </a:ext>
                </a:extLst>
              </a:tr>
            </a:tbl>
          </a:graphicData>
        </a:graphic>
      </p:graphicFrame>
      <p:sp>
        <p:nvSpPr>
          <p:cNvPr id="3" name="Title 2"/>
          <p:cNvSpPr>
            <a:spLocks noGrp="1"/>
          </p:cNvSpPr>
          <p:nvPr>
            <p:ph type="title"/>
          </p:nvPr>
        </p:nvSpPr>
        <p:spPr/>
        <p:txBody>
          <a:bodyPr/>
          <a:lstStyle/>
          <a:p>
            <a:r>
              <a:rPr lang="en-US" dirty="0"/>
              <a:t>Appendix –Applications </a:t>
            </a:r>
          </a:p>
        </p:txBody>
      </p:sp>
    </p:spTree>
    <p:extLst>
      <p:ext uri="{BB962C8B-B14F-4D97-AF65-F5344CB8AC3E}">
        <p14:creationId xmlns:p14="http://schemas.microsoft.com/office/powerpoint/2010/main" val="93464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1464553729"/>
              </p:ext>
            </p:extLst>
          </p:nvPr>
        </p:nvGraphicFramePr>
        <p:xfrm>
          <a:off x="457200" y="1179513"/>
          <a:ext cx="8229600" cy="49377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082942796"/>
                    </a:ext>
                  </a:extLst>
                </a:gridCol>
                <a:gridCol w="2133600">
                  <a:extLst>
                    <a:ext uri="{9D8B030D-6E8A-4147-A177-3AD203B41FA5}">
                      <a16:colId xmlns:a16="http://schemas.microsoft.com/office/drawing/2014/main" val="1490333353"/>
                    </a:ext>
                  </a:extLst>
                </a:gridCol>
                <a:gridCol w="4724400">
                  <a:extLst>
                    <a:ext uri="{9D8B030D-6E8A-4147-A177-3AD203B41FA5}">
                      <a16:colId xmlns:a16="http://schemas.microsoft.com/office/drawing/2014/main" val="2926238083"/>
                    </a:ext>
                  </a:extLst>
                </a:gridCol>
              </a:tblGrid>
              <a:tr h="370840">
                <a:tc>
                  <a:txBody>
                    <a:bodyPr/>
                    <a:lstStyle/>
                    <a:p>
                      <a:r>
                        <a:rPr lang="en-US" sz="1200" dirty="0"/>
                        <a:t>Application</a:t>
                      </a:r>
                      <a:r>
                        <a:rPr lang="en-US" sz="1200" baseline="0" dirty="0"/>
                        <a:t> Acronym </a:t>
                      </a:r>
                      <a:endParaRPr lang="en-US" sz="1200" dirty="0"/>
                    </a:p>
                  </a:txBody>
                  <a:tcPr/>
                </a:tc>
                <a:tc>
                  <a:txBody>
                    <a:bodyPr/>
                    <a:lstStyle/>
                    <a:p>
                      <a:r>
                        <a:rPr lang="en-US" sz="1200" dirty="0"/>
                        <a:t>Application Name</a:t>
                      </a:r>
                    </a:p>
                  </a:txBody>
                  <a:tcPr/>
                </a:tc>
                <a:tc>
                  <a:txBody>
                    <a:bodyPr/>
                    <a:lstStyle/>
                    <a:p>
                      <a:r>
                        <a:rPr lang="en-US" sz="1200" dirty="0"/>
                        <a:t>System Purpose</a:t>
                      </a:r>
                    </a:p>
                  </a:txBody>
                  <a:tcPr/>
                </a:tc>
                <a:extLst>
                  <a:ext uri="{0D108BD9-81ED-4DB2-BD59-A6C34878D82A}">
                    <a16:rowId xmlns:a16="http://schemas.microsoft.com/office/drawing/2014/main" val="3860040720"/>
                  </a:ext>
                </a:extLst>
              </a:tr>
              <a:tr h="370840">
                <a:tc>
                  <a:txBody>
                    <a:bodyPr/>
                    <a:lstStyle/>
                    <a:p>
                      <a:r>
                        <a:rPr lang="en-US" sz="1200" dirty="0"/>
                        <a:t>EDR</a:t>
                      </a:r>
                    </a:p>
                  </a:txBody>
                  <a:tcPr/>
                </a:tc>
                <a:tc>
                  <a:txBody>
                    <a:bodyPr/>
                    <a:lstStyle/>
                    <a:p>
                      <a:r>
                        <a:rPr lang="en-US" sz="1200" dirty="0"/>
                        <a:t>Electronic Default Reporting</a:t>
                      </a:r>
                    </a:p>
                  </a:txBody>
                  <a:tcPr/>
                </a:tc>
                <a:tc>
                  <a:txBody>
                    <a:bodyPr/>
                    <a:lstStyle/>
                    <a:p>
                      <a:r>
                        <a:rPr lang="en-US" sz="1200" b="0" i="0" kern="1200" dirty="0">
                          <a:solidFill>
                            <a:schemeClr val="dk1"/>
                          </a:solidFill>
                          <a:effectLst/>
                          <a:latin typeface="+mn-lt"/>
                          <a:ea typeface="+mn-ea"/>
                          <a:cs typeface="+mn-cs"/>
                        </a:rPr>
                        <a:t>Report prior month’s default and bankruptcy loan activity (status and events) in our electronic default reporting (EDR) tool within the first three business days of the current month.</a:t>
                      </a:r>
                      <a:endParaRPr lang="en-US" sz="1200" dirty="0"/>
                    </a:p>
                  </a:txBody>
                  <a:tcPr/>
                </a:tc>
                <a:extLst>
                  <a:ext uri="{0D108BD9-81ED-4DB2-BD59-A6C34878D82A}">
                    <a16:rowId xmlns:a16="http://schemas.microsoft.com/office/drawing/2014/main" val="1995831966"/>
                  </a:ext>
                </a:extLst>
              </a:tr>
              <a:tr h="370840">
                <a:tc>
                  <a:txBody>
                    <a:bodyPr/>
                    <a:lstStyle/>
                    <a:p>
                      <a:r>
                        <a:rPr lang="en-US" sz="1200" dirty="0" err="1"/>
                        <a:t>eBill</a:t>
                      </a:r>
                      <a:endParaRPr lang="en-US" sz="1200" dirty="0"/>
                    </a:p>
                  </a:txBody>
                  <a:tcPr/>
                </a:tc>
                <a:tc>
                  <a:txBody>
                    <a:bodyPr/>
                    <a:lstStyle/>
                    <a:p>
                      <a:r>
                        <a:rPr lang="en-US" sz="1200" dirty="0" err="1"/>
                        <a:t>eBill</a:t>
                      </a:r>
                      <a:endParaRPr lang="en-US" sz="1200" dirty="0"/>
                    </a:p>
                  </a:txBody>
                  <a:tcPr/>
                </a:tc>
                <a:tc>
                  <a:txBody>
                    <a:bodyPr/>
                    <a:lstStyle/>
                    <a:p>
                      <a:r>
                        <a:rPr lang="en-US" sz="1200" b="0" i="0" kern="1200" dirty="0" err="1">
                          <a:solidFill>
                            <a:schemeClr val="dk1"/>
                          </a:solidFill>
                          <a:effectLst/>
                          <a:latin typeface="+mn-lt"/>
                          <a:ea typeface="+mn-ea"/>
                          <a:cs typeface="+mn-cs"/>
                        </a:rPr>
                        <a:t>eBill</a:t>
                      </a:r>
                      <a:r>
                        <a:rPr lang="en-US" sz="1200" b="0" i="0" kern="1200" dirty="0">
                          <a:solidFill>
                            <a:schemeClr val="dk1"/>
                          </a:solidFill>
                          <a:effectLst/>
                          <a:latin typeface="+mn-lt"/>
                          <a:ea typeface="+mn-ea"/>
                          <a:cs typeface="+mn-cs"/>
                        </a:rPr>
                        <a:t> is an electronic portal that enables you to view your monthly invoices online. Through </a:t>
                      </a:r>
                      <a:r>
                        <a:rPr lang="en-US" sz="1200" b="0" i="0" kern="1200" dirty="0" err="1">
                          <a:solidFill>
                            <a:schemeClr val="dk1"/>
                          </a:solidFill>
                          <a:effectLst/>
                          <a:latin typeface="+mn-lt"/>
                          <a:ea typeface="+mn-ea"/>
                          <a:cs typeface="+mn-cs"/>
                        </a:rPr>
                        <a:t>eBill</a:t>
                      </a:r>
                      <a:r>
                        <a:rPr lang="en-US" sz="1200" b="0" i="0" kern="1200" dirty="0">
                          <a:solidFill>
                            <a:schemeClr val="dk1"/>
                          </a:solidFill>
                          <a:effectLst/>
                          <a:latin typeface="+mn-lt"/>
                          <a:ea typeface="+mn-ea"/>
                          <a:cs typeface="+mn-cs"/>
                        </a:rPr>
                        <a:t>, you’ll be notified when an invoice is available for selling and servicing of performing and non-performing loans. You can retrieve invoices as soon as they are available, view loan-level information and review draft account information.</a:t>
                      </a:r>
                      <a:endParaRPr lang="en-US" sz="1200" dirty="0"/>
                    </a:p>
                  </a:txBody>
                  <a:tcPr/>
                </a:tc>
                <a:extLst>
                  <a:ext uri="{0D108BD9-81ED-4DB2-BD59-A6C34878D82A}">
                    <a16:rowId xmlns:a16="http://schemas.microsoft.com/office/drawing/2014/main" val="3250480438"/>
                  </a:ext>
                </a:extLst>
              </a:tr>
              <a:tr h="370840">
                <a:tc>
                  <a:txBody>
                    <a:bodyPr/>
                    <a:lstStyle/>
                    <a:p>
                      <a:r>
                        <a:rPr lang="en-US" sz="1200" dirty="0" err="1"/>
                        <a:t>eList</a:t>
                      </a:r>
                      <a:endParaRPr lang="en-US" sz="1200" dirty="0"/>
                    </a:p>
                  </a:txBody>
                  <a:tcPr/>
                </a:tc>
                <a:tc>
                  <a:txBody>
                    <a:bodyPr/>
                    <a:lstStyle/>
                    <a:p>
                      <a:r>
                        <a:rPr lang="en-US" sz="1200" dirty="0"/>
                        <a:t>Exclusionary List</a:t>
                      </a:r>
                    </a:p>
                  </a:txBody>
                  <a:tcPr/>
                </a:tc>
                <a:tc>
                  <a:txBody>
                    <a:bodyPr/>
                    <a:lstStyle/>
                    <a:p>
                      <a:r>
                        <a:rPr lang="en-US" sz="1200" b="0" i="0" kern="1200" dirty="0">
                          <a:solidFill>
                            <a:schemeClr val="dk1"/>
                          </a:solidFill>
                          <a:effectLst/>
                          <a:latin typeface="+mn-lt"/>
                          <a:ea typeface="+mn-ea"/>
                          <a:cs typeface="+mn-cs"/>
                        </a:rPr>
                        <a:t>The Exclusionary List (</a:t>
                      </a:r>
                      <a:r>
                        <a:rPr lang="en-US" sz="1200" b="0" i="0" kern="1200" dirty="0" err="1">
                          <a:solidFill>
                            <a:schemeClr val="dk1"/>
                          </a:solidFill>
                          <a:effectLst/>
                          <a:latin typeface="+mn-lt"/>
                          <a:ea typeface="+mn-ea"/>
                          <a:cs typeface="+mn-cs"/>
                        </a:rPr>
                        <a:t>eList</a:t>
                      </a:r>
                      <a:r>
                        <a:rPr lang="en-US" sz="1200" b="0" i="0" kern="1200" dirty="0">
                          <a:solidFill>
                            <a:schemeClr val="dk1"/>
                          </a:solidFill>
                          <a:effectLst/>
                          <a:latin typeface="+mn-lt"/>
                          <a:ea typeface="+mn-ea"/>
                          <a:cs typeface="+mn-cs"/>
                        </a:rPr>
                        <a:t>) excludes individuals from participating in transactions or doing business, directly or indirectly, with Freddie Mac. Seller/Servicers are required to use </a:t>
                      </a:r>
                      <a:r>
                        <a:rPr lang="en-US" sz="1200" b="0" i="0" kern="1200" dirty="0" err="1">
                          <a:solidFill>
                            <a:schemeClr val="dk1"/>
                          </a:solidFill>
                          <a:effectLst/>
                          <a:latin typeface="+mn-lt"/>
                          <a:ea typeface="+mn-ea"/>
                          <a:cs typeface="+mn-cs"/>
                        </a:rPr>
                        <a:t>eLIst</a:t>
                      </a:r>
                      <a:r>
                        <a:rPr lang="en-US" sz="1200" b="0" i="0" kern="1200" dirty="0">
                          <a:solidFill>
                            <a:schemeClr val="dk1"/>
                          </a:solidFill>
                          <a:effectLst/>
                          <a:latin typeface="+mn-lt"/>
                          <a:ea typeface="+mn-ea"/>
                          <a:cs typeface="+mn-cs"/>
                        </a:rPr>
                        <a:t> in accordance with the Freddie Mac Single-Family Seller/Servicer Guide (“Guide”) and must not use </a:t>
                      </a:r>
                      <a:r>
                        <a:rPr lang="en-US" sz="1200" b="0" i="0" kern="1200" dirty="0" err="1">
                          <a:solidFill>
                            <a:schemeClr val="dk1"/>
                          </a:solidFill>
                          <a:effectLst/>
                          <a:latin typeface="+mn-lt"/>
                          <a:ea typeface="+mn-ea"/>
                          <a:cs typeface="+mn-cs"/>
                        </a:rPr>
                        <a:t>eList</a:t>
                      </a:r>
                      <a:r>
                        <a:rPr lang="en-US" sz="1200" b="0" i="0" kern="1200" dirty="0">
                          <a:solidFill>
                            <a:schemeClr val="dk1"/>
                          </a:solidFill>
                          <a:effectLst/>
                          <a:latin typeface="+mn-lt"/>
                          <a:ea typeface="+mn-ea"/>
                          <a:cs typeface="+mn-cs"/>
                        </a:rPr>
                        <a:t> for any other purpose without Freddie Mac’s written permission.</a:t>
                      </a:r>
                      <a:endParaRPr lang="en-US" sz="1200" dirty="0"/>
                    </a:p>
                  </a:txBody>
                  <a:tcPr/>
                </a:tc>
                <a:extLst>
                  <a:ext uri="{0D108BD9-81ED-4DB2-BD59-A6C34878D82A}">
                    <a16:rowId xmlns:a16="http://schemas.microsoft.com/office/drawing/2014/main" val="3391942789"/>
                  </a:ext>
                </a:extLst>
              </a:tr>
              <a:tr h="222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FSR</a:t>
                      </a:r>
                    </a:p>
                    <a:p>
                      <a:endParaRPr lang="en-US" sz="1200" dirty="0"/>
                    </a:p>
                  </a:txBody>
                  <a:tcPr/>
                </a:tc>
                <a:tc>
                  <a:txBody>
                    <a:bodyPr/>
                    <a:lstStyle/>
                    <a:p>
                      <a:r>
                        <a:rPr lang="en-US" sz="1200" dirty="0"/>
                        <a:t>Foreclosure Sale Reporting</a:t>
                      </a:r>
                    </a:p>
                  </a:txBody>
                  <a:tcPr/>
                </a:tc>
                <a:tc>
                  <a:txBody>
                    <a:bodyPr/>
                    <a:lstStyle/>
                    <a:p>
                      <a:r>
                        <a:rPr lang="en-US" sz="1200" b="0" i="0" kern="1200" dirty="0">
                          <a:solidFill>
                            <a:schemeClr val="dk1"/>
                          </a:solidFill>
                          <a:effectLst/>
                          <a:latin typeface="+mn-lt"/>
                          <a:ea typeface="+mn-ea"/>
                          <a:cs typeface="+mn-cs"/>
                        </a:rPr>
                        <a:t>Report foreclosure sales (REO, third-party sales, FHA/HUD VA conveyances and deeds-in-lieu) within 24 hours from the date of sale or other action to begin REO processes, settlement.</a:t>
                      </a:r>
                      <a:endParaRPr lang="en-US" sz="1200" dirty="0"/>
                    </a:p>
                  </a:txBody>
                  <a:tcPr/>
                </a:tc>
                <a:extLst>
                  <a:ext uri="{0D108BD9-81ED-4DB2-BD59-A6C34878D82A}">
                    <a16:rowId xmlns:a16="http://schemas.microsoft.com/office/drawing/2014/main" val="1436794132"/>
                  </a:ext>
                </a:extLst>
              </a:tr>
              <a:tr h="222567">
                <a:tc>
                  <a:txBody>
                    <a:bodyPr/>
                    <a:lstStyle/>
                    <a:p>
                      <a:r>
                        <a:rPr lang="en-US" sz="1200" dirty="0"/>
                        <a:t>ECO</a:t>
                      </a:r>
                    </a:p>
                  </a:txBody>
                  <a:tcPr/>
                </a:tc>
                <a:tc>
                  <a:txBody>
                    <a:bodyPr/>
                    <a:lstStyle/>
                    <a:p>
                      <a:r>
                        <a:rPr lang="en-US" sz="1200" dirty="0"/>
                        <a:t>Evaluate | Compare | Optimize℠</a:t>
                      </a:r>
                    </a:p>
                  </a:txBody>
                  <a:tcPr/>
                </a:tc>
                <a:tc>
                  <a:txBody>
                    <a:bodyPr/>
                    <a:lstStyle/>
                    <a:p>
                      <a:r>
                        <a:rPr lang="en-US" sz="1200" dirty="0"/>
                        <a:t>Data is useful only if we can see what it means. Freddie Mac created ECO so mortgage professionals can evaluate performance, compare their performance to competitors’ and optimize lending strategies. ECO turns valuable mortgage market data into something even more precious: Insights.</a:t>
                      </a:r>
                    </a:p>
                  </a:txBody>
                  <a:tcPr/>
                </a:tc>
                <a:extLst>
                  <a:ext uri="{0D108BD9-81ED-4DB2-BD59-A6C34878D82A}">
                    <a16:rowId xmlns:a16="http://schemas.microsoft.com/office/drawing/2014/main" val="652921491"/>
                  </a:ext>
                </a:extLst>
              </a:tr>
            </a:tbl>
          </a:graphicData>
        </a:graphic>
      </p:graphicFrame>
      <p:sp>
        <p:nvSpPr>
          <p:cNvPr id="3" name="Title 2"/>
          <p:cNvSpPr>
            <a:spLocks noGrp="1"/>
          </p:cNvSpPr>
          <p:nvPr>
            <p:ph type="title"/>
          </p:nvPr>
        </p:nvSpPr>
        <p:spPr/>
        <p:txBody>
          <a:bodyPr/>
          <a:lstStyle/>
          <a:p>
            <a:r>
              <a:rPr lang="en-US" dirty="0"/>
              <a:t>Appendix – Applications</a:t>
            </a:r>
          </a:p>
        </p:txBody>
      </p:sp>
    </p:spTree>
    <p:extLst>
      <p:ext uri="{BB962C8B-B14F-4D97-AF65-F5344CB8AC3E}">
        <p14:creationId xmlns:p14="http://schemas.microsoft.com/office/powerpoint/2010/main" val="160221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446944088"/>
              </p:ext>
            </p:extLst>
          </p:nvPr>
        </p:nvGraphicFramePr>
        <p:xfrm>
          <a:off x="457200" y="1179513"/>
          <a:ext cx="8229600" cy="42062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082942796"/>
                    </a:ext>
                  </a:extLst>
                </a:gridCol>
                <a:gridCol w="2133600">
                  <a:extLst>
                    <a:ext uri="{9D8B030D-6E8A-4147-A177-3AD203B41FA5}">
                      <a16:colId xmlns:a16="http://schemas.microsoft.com/office/drawing/2014/main" val="1490333353"/>
                    </a:ext>
                  </a:extLst>
                </a:gridCol>
                <a:gridCol w="4724400">
                  <a:extLst>
                    <a:ext uri="{9D8B030D-6E8A-4147-A177-3AD203B41FA5}">
                      <a16:colId xmlns:a16="http://schemas.microsoft.com/office/drawing/2014/main" val="2926238083"/>
                    </a:ext>
                  </a:extLst>
                </a:gridCol>
              </a:tblGrid>
              <a:tr h="370840">
                <a:tc>
                  <a:txBody>
                    <a:bodyPr/>
                    <a:lstStyle/>
                    <a:p>
                      <a:r>
                        <a:rPr lang="en-US" sz="1200" dirty="0">
                          <a:latin typeface="+mn-lt"/>
                        </a:rPr>
                        <a:t>Application</a:t>
                      </a:r>
                      <a:r>
                        <a:rPr lang="en-US" sz="1200" baseline="0" dirty="0">
                          <a:latin typeface="+mn-lt"/>
                        </a:rPr>
                        <a:t> Acronym </a:t>
                      </a:r>
                      <a:endParaRPr lang="en-US" sz="1200" dirty="0">
                        <a:latin typeface="+mn-lt"/>
                      </a:endParaRPr>
                    </a:p>
                  </a:txBody>
                  <a:tcPr/>
                </a:tc>
                <a:tc>
                  <a:txBody>
                    <a:bodyPr/>
                    <a:lstStyle/>
                    <a:p>
                      <a:r>
                        <a:rPr lang="en-US" sz="1200" dirty="0">
                          <a:latin typeface="+mn-lt"/>
                        </a:rPr>
                        <a:t>Application Name</a:t>
                      </a:r>
                    </a:p>
                  </a:txBody>
                  <a:tcPr/>
                </a:tc>
                <a:tc>
                  <a:txBody>
                    <a:bodyPr/>
                    <a:lstStyle/>
                    <a:p>
                      <a:r>
                        <a:rPr lang="en-US" sz="1200" dirty="0">
                          <a:latin typeface="+mn-lt"/>
                        </a:rPr>
                        <a:t>System Purpose</a:t>
                      </a:r>
                    </a:p>
                  </a:txBody>
                  <a:tcPr/>
                </a:tc>
                <a:extLst>
                  <a:ext uri="{0D108BD9-81ED-4DB2-BD59-A6C34878D82A}">
                    <a16:rowId xmlns:a16="http://schemas.microsoft.com/office/drawing/2014/main" val="3860040720"/>
                  </a:ext>
                </a:extLst>
              </a:tr>
              <a:tr h="370840">
                <a:tc>
                  <a:txBody>
                    <a:bodyPr/>
                    <a:lstStyle/>
                    <a:p>
                      <a:r>
                        <a:rPr lang="en-US" sz="1200" dirty="0">
                          <a:latin typeface="+mn-lt"/>
                        </a:rPr>
                        <a:t>LCA</a:t>
                      </a:r>
                    </a:p>
                  </a:txBody>
                  <a:tcPr/>
                </a:tc>
                <a:tc>
                  <a:txBody>
                    <a:bodyPr/>
                    <a:lstStyle/>
                    <a:p>
                      <a:r>
                        <a:rPr lang="en-US" sz="1200" dirty="0">
                          <a:latin typeface="+mn-lt"/>
                        </a:rPr>
                        <a:t>Loan Collateral Advisor</a:t>
                      </a:r>
                    </a:p>
                  </a:txBody>
                  <a:tcPr/>
                </a:tc>
                <a:tc>
                  <a:txBody>
                    <a:bodyPr/>
                    <a:lstStyle/>
                    <a:p>
                      <a:r>
                        <a:rPr lang="en-US" sz="1200" b="0" i="0" kern="1200" dirty="0">
                          <a:solidFill>
                            <a:schemeClr val="dk1"/>
                          </a:solidFill>
                          <a:effectLst/>
                          <a:latin typeface="+mn-lt"/>
                          <a:ea typeface="+mn-ea"/>
                          <a:cs typeface="+mn-cs"/>
                        </a:rPr>
                        <a:t>Appraisals submitted to Freddie Mac through the UCDP® are seamlessly integrated and automatically flow to Loan Collateral Advisor – to help you more easily analyze appraisal reports and get a view of their valuation risk.</a:t>
                      </a:r>
                      <a:endParaRPr lang="en-US" sz="1200" dirty="0">
                        <a:latin typeface="+mn-lt"/>
                      </a:endParaRPr>
                    </a:p>
                  </a:txBody>
                  <a:tcPr/>
                </a:tc>
                <a:extLst>
                  <a:ext uri="{0D108BD9-81ED-4DB2-BD59-A6C34878D82A}">
                    <a16:rowId xmlns:a16="http://schemas.microsoft.com/office/drawing/2014/main" val="1995831966"/>
                  </a:ext>
                </a:extLst>
              </a:tr>
              <a:tr h="370840">
                <a:tc>
                  <a:txBody>
                    <a:bodyPr/>
                    <a:lstStyle/>
                    <a:p>
                      <a:r>
                        <a:rPr lang="en-US" sz="1200" dirty="0">
                          <a:latin typeface="+mn-lt"/>
                        </a:rPr>
                        <a:t>LLR</a:t>
                      </a:r>
                    </a:p>
                  </a:txBody>
                  <a:tcPr/>
                </a:tc>
                <a:tc>
                  <a:txBody>
                    <a:bodyPr/>
                    <a:lstStyle/>
                    <a:p>
                      <a:r>
                        <a:rPr lang="en-US" sz="1200" dirty="0">
                          <a:latin typeface="+mn-lt"/>
                        </a:rPr>
                        <a:t>Loan Level Reporting</a:t>
                      </a:r>
                    </a:p>
                  </a:txBody>
                  <a:tcPr/>
                </a:tc>
                <a:tc>
                  <a:txBody>
                    <a:bodyPr/>
                    <a:lstStyle/>
                    <a:p>
                      <a:r>
                        <a:rPr lang="en-US" sz="1200" b="0" i="0" kern="1200" dirty="0">
                          <a:solidFill>
                            <a:schemeClr val="dk1"/>
                          </a:solidFill>
                          <a:effectLst/>
                          <a:latin typeface="+mn-lt"/>
                          <a:ea typeface="+mn-ea"/>
                          <a:cs typeface="+mn-cs"/>
                        </a:rPr>
                        <a:t>Report borrower payment activity each month for the current accounting cycle. Your timely and accurate reporting gives Freddie Mac a better understanding of your portfolio while improving data integrity.</a:t>
                      </a:r>
                      <a:endParaRPr lang="en-US" sz="1200" dirty="0">
                        <a:latin typeface="+mn-lt"/>
                      </a:endParaRPr>
                    </a:p>
                  </a:txBody>
                  <a:tcPr/>
                </a:tc>
                <a:extLst>
                  <a:ext uri="{0D108BD9-81ED-4DB2-BD59-A6C34878D82A}">
                    <a16:rowId xmlns:a16="http://schemas.microsoft.com/office/drawing/2014/main" val="3250480438"/>
                  </a:ext>
                </a:extLst>
              </a:tr>
              <a:tr h="370840">
                <a:tc>
                  <a:txBody>
                    <a:bodyPr/>
                    <a:lstStyle/>
                    <a:p>
                      <a:r>
                        <a:rPr lang="en-US" sz="1200" dirty="0">
                          <a:latin typeface="+mn-lt"/>
                        </a:rPr>
                        <a:t>PFDC</a:t>
                      </a:r>
                    </a:p>
                  </a:txBody>
                  <a:tcPr/>
                </a:tc>
                <a:tc>
                  <a:txBody>
                    <a:bodyPr/>
                    <a:lstStyle/>
                    <a:p>
                      <a:r>
                        <a:rPr lang="en-US" sz="1200" dirty="0">
                          <a:latin typeface="+mn-lt"/>
                        </a:rPr>
                        <a:t>Post Fund Data Correction Tool</a:t>
                      </a:r>
                    </a:p>
                  </a:txBody>
                  <a:tcPr/>
                </a:tc>
                <a:tc>
                  <a:txBody>
                    <a:bodyPr/>
                    <a:lstStyle/>
                    <a:p>
                      <a:r>
                        <a:rPr lang="en-US" sz="1200" b="0" i="0" kern="1200" dirty="0">
                          <a:solidFill>
                            <a:schemeClr val="dk1"/>
                          </a:solidFill>
                          <a:effectLst/>
                          <a:latin typeface="+mn-lt"/>
                          <a:ea typeface="+mn-ea"/>
                          <a:cs typeface="+mn-cs"/>
                        </a:rPr>
                        <a:t>Your post-fund data correction requests for origination and delivery data delivered through Loan Selling Advisor® can be submitted through our automated Post-Fund Data Correction tool. </a:t>
                      </a:r>
                      <a:endParaRPr lang="en-US" sz="1200" dirty="0">
                        <a:latin typeface="+mn-lt"/>
                      </a:endParaRPr>
                    </a:p>
                  </a:txBody>
                  <a:tcPr/>
                </a:tc>
                <a:extLst>
                  <a:ext uri="{0D108BD9-81ED-4DB2-BD59-A6C34878D82A}">
                    <a16:rowId xmlns:a16="http://schemas.microsoft.com/office/drawing/2014/main" val="3391942789"/>
                  </a:ext>
                </a:extLst>
              </a:tr>
              <a:tr h="222567">
                <a:tc>
                  <a:txBody>
                    <a:bodyPr/>
                    <a:lstStyle/>
                    <a:p>
                      <a:r>
                        <a:rPr lang="en-US" sz="1200" dirty="0">
                          <a:latin typeface="+mn-lt"/>
                        </a:rPr>
                        <a:t>QCA</a:t>
                      </a:r>
                    </a:p>
                  </a:txBody>
                  <a:tcPr/>
                </a:tc>
                <a:tc>
                  <a:txBody>
                    <a:bodyPr/>
                    <a:lstStyle/>
                    <a:p>
                      <a:r>
                        <a:rPr lang="en-US" sz="1200" dirty="0">
                          <a:latin typeface="+mn-lt"/>
                        </a:rPr>
                        <a:t>Quality Control Advisor</a:t>
                      </a:r>
                    </a:p>
                  </a:txBody>
                  <a:tcPr/>
                </a:tc>
                <a:tc>
                  <a:txBody>
                    <a:bodyPr/>
                    <a:lstStyle/>
                    <a:p>
                      <a:r>
                        <a:rPr lang="en-US" sz="1200" b="0" i="0" kern="1200" dirty="0">
                          <a:solidFill>
                            <a:schemeClr val="dk1"/>
                          </a:solidFill>
                          <a:effectLst/>
                          <a:latin typeface="+mn-lt"/>
                          <a:ea typeface="+mn-ea"/>
                          <a:cs typeface="+mn-cs"/>
                        </a:rPr>
                        <a:t>Quality Control Advisor allows you to view samples, upload loan files, view loan review status, upload missing documents, manage remedies and view multiple reports.</a:t>
                      </a:r>
                      <a:endParaRPr lang="en-US" sz="1200" dirty="0">
                        <a:latin typeface="+mn-lt"/>
                      </a:endParaRPr>
                    </a:p>
                  </a:txBody>
                  <a:tcPr/>
                </a:tc>
                <a:extLst>
                  <a:ext uri="{0D108BD9-81ED-4DB2-BD59-A6C34878D82A}">
                    <a16:rowId xmlns:a16="http://schemas.microsoft.com/office/drawing/2014/main" val="1436794132"/>
                  </a:ext>
                </a:extLst>
              </a:tr>
              <a:tr h="222567">
                <a:tc>
                  <a:txBody>
                    <a:bodyPr/>
                    <a:lstStyle/>
                    <a:p>
                      <a:r>
                        <a:rPr lang="en-US" sz="1200" dirty="0">
                          <a:latin typeface="+mn-lt"/>
                        </a:rPr>
                        <a:t>PAID</a:t>
                      </a:r>
                    </a:p>
                  </a:txBody>
                  <a:tcPr/>
                </a:tc>
                <a:tc>
                  <a:txBody>
                    <a:bodyPr/>
                    <a:lstStyle/>
                    <a:p>
                      <a:r>
                        <a:rPr lang="en-US" sz="1200" dirty="0">
                          <a:latin typeface="+mn-lt"/>
                        </a:rPr>
                        <a:t>Payments Automated Intelligent and Dynamic</a:t>
                      </a:r>
                    </a:p>
                  </a:txBody>
                  <a:tcPr/>
                </a:tc>
                <a:tc>
                  <a:txBody>
                    <a:bodyPr/>
                    <a:lstStyle/>
                    <a:p>
                      <a:r>
                        <a:rPr lang="en-US" sz="1200" dirty="0">
                          <a:latin typeface="+mn-lt"/>
                        </a:rPr>
                        <a:t>As part of our Reimagine Servicing® initiative, we’re launching PAID - a new tool that will replace the Reimbursement System. It's a reengineered experience that will allow you to submit and view expense statuses clearly.</a:t>
                      </a:r>
                    </a:p>
                  </a:txBody>
                  <a:tcPr/>
                </a:tc>
                <a:extLst>
                  <a:ext uri="{0D108BD9-81ED-4DB2-BD59-A6C34878D82A}">
                    <a16:rowId xmlns:a16="http://schemas.microsoft.com/office/drawing/2014/main" val="232850247"/>
                  </a:ext>
                </a:extLst>
              </a:tr>
            </a:tbl>
          </a:graphicData>
        </a:graphic>
      </p:graphicFrame>
      <p:sp>
        <p:nvSpPr>
          <p:cNvPr id="3" name="Title 2"/>
          <p:cNvSpPr>
            <a:spLocks noGrp="1"/>
          </p:cNvSpPr>
          <p:nvPr>
            <p:ph type="title"/>
          </p:nvPr>
        </p:nvSpPr>
        <p:spPr/>
        <p:txBody>
          <a:bodyPr/>
          <a:lstStyle/>
          <a:p>
            <a:r>
              <a:rPr lang="en-US" dirty="0"/>
              <a:t>Appendix – Applications</a:t>
            </a:r>
          </a:p>
        </p:txBody>
      </p:sp>
    </p:spTree>
    <p:extLst>
      <p:ext uri="{BB962C8B-B14F-4D97-AF65-F5344CB8AC3E}">
        <p14:creationId xmlns:p14="http://schemas.microsoft.com/office/powerpoint/2010/main" val="280866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4"/>
            <p:extLst>
              <p:ext uri="{D42A27DB-BD31-4B8C-83A1-F6EECF244321}">
                <p14:modId xmlns:p14="http://schemas.microsoft.com/office/powerpoint/2010/main" val="367599094"/>
              </p:ext>
            </p:extLst>
          </p:nvPr>
        </p:nvGraphicFramePr>
        <p:xfrm>
          <a:off x="457200" y="1179513"/>
          <a:ext cx="8229600" cy="3657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082942796"/>
                    </a:ext>
                  </a:extLst>
                </a:gridCol>
                <a:gridCol w="2133600">
                  <a:extLst>
                    <a:ext uri="{9D8B030D-6E8A-4147-A177-3AD203B41FA5}">
                      <a16:colId xmlns:a16="http://schemas.microsoft.com/office/drawing/2014/main" val="1490333353"/>
                    </a:ext>
                  </a:extLst>
                </a:gridCol>
                <a:gridCol w="4724400">
                  <a:extLst>
                    <a:ext uri="{9D8B030D-6E8A-4147-A177-3AD203B41FA5}">
                      <a16:colId xmlns:a16="http://schemas.microsoft.com/office/drawing/2014/main" val="2926238083"/>
                    </a:ext>
                  </a:extLst>
                </a:gridCol>
              </a:tblGrid>
              <a:tr h="370840">
                <a:tc>
                  <a:txBody>
                    <a:bodyPr/>
                    <a:lstStyle/>
                    <a:p>
                      <a:r>
                        <a:rPr lang="en-US" sz="1200" dirty="0"/>
                        <a:t>Application</a:t>
                      </a:r>
                      <a:r>
                        <a:rPr lang="en-US" sz="1200" baseline="0" dirty="0"/>
                        <a:t> Acronym </a:t>
                      </a:r>
                      <a:endParaRPr lang="en-US" sz="1200" dirty="0"/>
                    </a:p>
                  </a:txBody>
                  <a:tcPr/>
                </a:tc>
                <a:tc>
                  <a:txBody>
                    <a:bodyPr/>
                    <a:lstStyle/>
                    <a:p>
                      <a:r>
                        <a:rPr lang="en-US" sz="1200" dirty="0"/>
                        <a:t>Application Name</a:t>
                      </a:r>
                    </a:p>
                  </a:txBody>
                  <a:tcPr/>
                </a:tc>
                <a:tc>
                  <a:txBody>
                    <a:bodyPr/>
                    <a:lstStyle/>
                    <a:p>
                      <a:r>
                        <a:rPr lang="en-US" sz="1200" dirty="0"/>
                        <a:t>System Purpose</a:t>
                      </a:r>
                    </a:p>
                  </a:txBody>
                  <a:tcPr/>
                </a:tc>
                <a:extLst>
                  <a:ext uri="{0D108BD9-81ED-4DB2-BD59-A6C34878D82A}">
                    <a16:rowId xmlns:a16="http://schemas.microsoft.com/office/drawing/2014/main" val="3860040720"/>
                  </a:ext>
                </a:extLst>
              </a:tr>
              <a:tr h="370840">
                <a:tc>
                  <a:txBody>
                    <a:bodyPr/>
                    <a:lstStyle/>
                    <a:p>
                      <a:r>
                        <a:rPr lang="en-US" sz="1200" dirty="0">
                          <a:latin typeface="+mn-lt"/>
                        </a:rPr>
                        <a:t>REVP</a:t>
                      </a:r>
                    </a:p>
                  </a:txBody>
                  <a:tcPr/>
                </a:tc>
                <a:tc>
                  <a:txBody>
                    <a:bodyPr/>
                    <a:lstStyle/>
                    <a:p>
                      <a:r>
                        <a:rPr lang="en-US" sz="1200" dirty="0">
                          <a:latin typeface="+mn-lt"/>
                        </a:rPr>
                        <a:t>Real Estate Valuation and Pricing</a:t>
                      </a:r>
                    </a:p>
                  </a:txBody>
                  <a:tcPr/>
                </a:tc>
                <a:tc>
                  <a:txBody>
                    <a:bodyPr/>
                    <a:lstStyle/>
                    <a:p>
                      <a:r>
                        <a:rPr lang="en-US" sz="1200" b="0" i="0" kern="1200" dirty="0">
                          <a:solidFill>
                            <a:schemeClr val="dk1"/>
                          </a:solidFill>
                          <a:effectLst/>
                          <a:latin typeface="+mn-lt"/>
                          <a:ea typeface="+mn-ea"/>
                          <a:cs typeface="+mn-cs"/>
                        </a:rPr>
                        <a:t>Receive information to help you ensure acceptable pricing on short sales and foreclosure sales based on real estate assessed values.</a:t>
                      </a:r>
                      <a:endParaRPr lang="en-US" sz="1200" dirty="0">
                        <a:latin typeface="+mn-lt"/>
                      </a:endParaRPr>
                    </a:p>
                  </a:txBody>
                  <a:tcPr/>
                </a:tc>
                <a:extLst>
                  <a:ext uri="{0D108BD9-81ED-4DB2-BD59-A6C34878D82A}">
                    <a16:rowId xmlns:a16="http://schemas.microsoft.com/office/drawing/2014/main" val="1995831966"/>
                  </a:ext>
                </a:extLst>
              </a:tr>
              <a:tr h="370840">
                <a:tc>
                  <a:txBody>
                    <a:bodyPr/>
                    <a:lstStyle/>
                    <a:p>
                      <a:r>
                        <a:rPr lang="en-US" sz="1200" dirty="0">
                          <a:latin typeface="+mn-lt"/>
                        </a:rPr>
                        <a:t>Resolve</a:t>
                      </a:r>
                    </a:p>
                  </a:txBody>
                  <a:tcPr/>
                </a:tc>
                <a:tc>
                  <a:txBody>
                    <a:bodyPr/>
                    <a:lstStyle/>
                    <a:p>
                      <a:r>
                        <a:rPr lang="en-US" sz="1200" dirty="0">
                          <a:latin typeface="+mn-lt"/>
                        </a:rPr>
                        <a:t>Resolve</a:t>
                      </a:r>
                    </a:p>
                  </a:txBody>
                  <a:tcPr/>
                </a:tc>
                <a:tc>
                  <a:txBody>
                    <a:bodyPr/>
                    <a:lstStyle/>
                    <a:p>
                      <a:r>
                        <a:rPr lang="en-US" sz="1200" b="0" i="0" kern="1200" dirty="0">
                          <a:solidFill>
                            <a:schemeClr val="dk1"/>
                          </a:solidFill>
                          <a:effectLst/>
                          <a:latin typeface="+mn-lt"/>
                          <a:ea typeface="+mn-ea"/>
                          <a:cs typeface="+mn-cs"/>
                        </a:rPr>
                        <a:t>As part of </a:t>
                      </a:r>
                      <a:r>
                        <a:rPr lang="en-US" sz="1200" b="0" i="0" u="none" strike="noStrike" kern="1200" dirty="0">
                          <a:solidFill>
                            <a:schemeClr val="dk1"/>
                          </a:solidFill>
                          <a:effectLst/>
                          <a:latin typeface="+mn-lt"/>
                          <a:ea typeface="+mn-ea"/>
                          <a:cs typeface="+mn-cs"/>
                          <a:hlinkClick r:id="rId2"/>
                        </a:rPr>
                        <a:t>Reimagine Servicing</a:t>
                      </a:r>
                      <a:r>
                        <a:rPr lang="en-US" sz="1200" b="0" i="0" kern="1200" baseline="30000" dirty="0">
                          <a:solidFill>
                            <a:schemeClr val="dk1"/>
                          </a:solidFill>
                          <a:effectLst/>
                          <a:latin typeface="+mn-lt"/>
                          <a:ea typeface="+mn-ea"/>
                          <a:cs typeface="+mn-cs"/>
                        </a:rPr>
                        <a:t>®</a:t>
                      </a:r>
                      <a:r>
                        <a:rPr lang="en-US" sz="1200" b="0" i="0" kern="1200" dirty="0">
                          <a:solidFill>
                            <a:schemeClr val="dk1"/>
                          </a:solidFill>
                          <a:effectLst/>
                          <a:latin typeface="+mn-lt"/>
                          <a:ea typeface="+mn-ea"/>
                          <a:cs typeface="+mn-cs"/>
                        </a:rPr>
                        <a:t>, we’re introducing Resolve - an innovative loss mitigation and end-to-end default management solution, developed from client insights and industry partner collaboration.</a:t>
                      </a:r>
                    </a:p>
                    <a:p>
                      <a:r>
                        <a:rPr lang="en-US" sz="1200" b="0" i="0" kern="1200" dirty="0">
                          <a:solidFill>
                            <a:schemeClr val="dk1"/>
                          </a:solidFill>
                          <a:effectLst/>
                          <a:latin typeface="+mn-lt"/>
                          <a:ea typeface="+mn-ea"/>
                          <a:cs typeface="+mn-cs"/>
                        </a:rPr>
                        <a:t>Resolve uses automation and seamless integration to deliver rapid, rules-based workout decisions to Servicers. It's a new technology experience and a new way of reaching resolution for mortgage relief.</a:t>
                      </a:r>
                    </a:p>
                    <a:p>
                      <a:endParaRPr lang="en-US" sz="1200" dirty="0">
                        <a:latin typeface="+mn-lt"/>
                      </a:endParaRPr>
                    </a:p>
                  </a:txBody>
                  <a:tcPr/>
                </a:tc>
                <a:extLst>
                  <a:ext uri="{0D108BD9-81ED-4DB2-BD59-A6C34878D82A}">
                    <a16:rowId xmlns:a16="http://schemas.microsoft.com/office/drawing/2014/main" val="3250480438"/>
                  </a:ext>
                </a:extLst>
              </a:tr>
              <a:tr h="639127">
                <a:tc>
                  <a:txBody>
                    <a:bodyPr/>
                    <a:lstStyle/>
                    <a:p>
                      <a:r>
                        <a:rPr lang="en-US" sz="1200" dirty="0" err="1">
                          <a:latin typeface="+mn-lt"/>
                        </a:rPr>
                        <a:t>UcountP</a:t>
                      </a:r>
                      <a:endParaRPr lang="en-US" sz="1200" dirty="0">
                        <a:latin typeface="+mn-lt"/>
                      </a:endParaRPr>
                    </a:p>
                  </a:txBody>
                  <a:tcPr/>
                </a:tc>
                <a:tc>
                  <a:txBody>
                    <a:bodyPr/>
                    <a:lstStyle/>
                    <a:p>
                      <a:r>
                        <a:rPr lang="en-US" sz="1200" dirty="0">
                          <a:latin typeface="+mn-lt"/>
                        </a:rPr>
                        <a:t>Unified Counterparty Experience System</a:t>
                      </a:r>
                    </a:p>
                  </a:txBody>
                  <a:tcPr/>
                </a:tc>
                <a:tc>
                  <a:txBody>
                    <a:bodyPr/>
                    <a:lstStyle/>
                    <a:p>
                      <a:r>
                        <a:rPr lang="en-US" sz="1200" b="0" i="0" kern="1200" dirty="0">
                          <a:solidFill>
                            <a:schemeClr val="dk1"/>
                          </a:solidFill>
                          <a:effectLst/>
                          <a:latin typeface="+mn-lt"/>
                          <a:ea typeface="+mn-ea"/>
                          <a:cs typeface="+mn-cs"/>
                        </a:rPr>
                        <a:t>The Unified Counterparty Experience System</a:t>
                      </a:r>
                      <a:r>
                        <a:rPr lang="en-US" sz="1200" b="0" i="0" kern="1200" baseline="30000" dirty="0">
                          <a:solidFill>
                            <a:schemeClr val="dk1"/>
                          </a:solidFill>
                          <a:effectLst/>
                          <a:latin typeface="+mn-lt"/>
                          <a:ea typeface="+mn-ea"/>
                          <a:cs typeface="+mn-cs"/>
                        </a:rPr>
                        <a:t>®</a:t>
                      </a:r>
                      <a:r>
                        <a:rPr lang="en-US" sz="1200" b="0" i="0" kern="1200" dirty="0">
                          <a:solidFill>
                            <a:schemeClr val="dk1"/>
                          </a:solidFill>
                          <a:effectLst/>
                          <a:latin typeface="+mn-lt"/>
                          <a:ea typeface="+mn-ea"/>
                          <a:cs typeface="+mn-cs"/>
                        </a:rPr>
                        <a:t> (</a:t>
                      </a:r>
                      <a:r>
                        <a:rPr lang="en-US" sz="1200" b="0" i="0" kern="1200" dirty="0" err="1">
                          <a:solidFill>
                            <a:schemeClr val="dk1"/>
                          </a:solidFill>
                          <a:effectLst/>
                          <a:latin typeface="+mn-lt"/>
                          <a:ea typeface="+mn-ea"/>
                          <a:cs typeface="+mn-cs"/>
                        </a:rPr>
                        <a:t>UCount</a:t>
                      </a:r>
                      <a:r>
                        <a:rPr lang="en-US" sz="1200" b="0" i="0" kern="1200" baseline="30000" dirty="0" err="1">
                          <a:solidFill>
                            <a:schemeClr val="dk1"/>
                          </a:solidFill>
                          <a:effectLst/>
                          <a:latin typeface="+mn-lt"/>
                          <a:ea typeface="+mn-ea"/>
                          <a:cs typeface="+mn-cs"/>
                        </a:rPr>
                        <a:t>SM</a:t>
                      </a:r>
                      <a:r>
                        <a:rPr lang="en-US" sz="1200" b="0" i="0" kern="1200" dirty="0">
                          <a:solidFill>
                            <a:schemeClr val="dk1"/>
                          </a:solidFill>
                          <a:effectLst/>
                          <a:latin typeface="+mn-lt"/>
                          <a:ea typeface="+mn-ea"/>
                          <a:cs typeface="+mn-cs"/>
                        </a:rPr>
                        <a:t> ) is a user-friendly system that has replaced Guide Forms 16SF </a:t>
                      </a:r>
                      <a:r>
                        <a:rPr lang="en-US" sz="1200" b="0" i="1" kern="1200" dirty="0">
                          <a:solidFill>
                            <a:schemeClr val="dk1"/>
                          </a:solidFill>
                          <a:effectLst/>
                          <a:latin typeface="+mn-lt"/>
                          <a:ea typeface="+mn-ea"/>
                          <a:cs typeface="+mn-cs"/>
                        </a:rPr>
                        <a:t>Annual Eligibility Certification Report</a:t>
                      </a:r>
                      <a:r>
                        <a:rPr lang="en-US" sz="1200" b="0" i="0" kern="1200" dirty="0">
                          <a:solidFill>
                            <a:schemeClr val="dk1"/>
                          </a:solidFill>
                          <a:effectLst/>
                          <a:latin typeface="+mn-lt"/>
                          <a:ea typeface="+mn-ea"/>
                          <a:cs typeface="+mn-cs"/>
                        </a:rPr>
                        <a:t>, and 1107SF, </a:t>
                      </a:r>
                      <a:r>
                        <a:rPr lang="en-US" sz="1200" b="0" i="1" kern="1200" dirty="0">
                          <a:solidFill>
                            <a:schemeClr val="dk1"/>
                          </a:solidFill>
                          <a:effectLst/>
                          <a:latin typeface="+mn-lt"/>
                          <a:ea typeface="+mn-ea"/>
                          <a:cs typeface="+mn-cs"/>
                        </a:rPr>
                        <a:t>Seller/Servicer Change Notification Form</a:t>
                      </a:r>
                      <a:r>
                        <a:rPr lang="en-US" sz="1200" b="0" i="0" kern="1200" dirty="0">
                          <a:solidFill>
                            <a:schemeClr val="dk1"/>
                          </a:solidFill>
                          <a:effectLst/>
                          <a:latin typeface="+mn-lt"/>
                          <a:ea typeface="+mn-ea"/>
                          <a:cs typeface="+mn-cs"/>
                        </a:rPr>
                        <a:t>, and the Annual Eligibility Website, which is what you previously used to file annual eligibility and change reporting</a:t>
                      </a:r>
                      <a:endParaRPr lang="en-US" sz="1200" dirty="0">
                        <a:latin typeface="+mn-lt"/>
                      </a:endParaRPr>
                    </a:p>
                  </a:txBody>
                  <a:tcPr/>
                </a:tc>
                <a:extLst>
                  <a:ext uri="{0D108BD9-81ED-4DB2-BD59-A6C34878D82A}">
                    <a16:rowId xmlns:a16="http://schemas.microsoft.com/office/drawing/2014/main" val="3391942789"/>
                  </a:ext>
                </a:extLst>
              </a:tr>
            </a:tbl>
          </a:graphicData>
        </a:graphic>
      </p:graphicFrame>
      <p:sp>
        <p:nvSpPr>
          <p:cNvPr id="3" name="Title 2"/>
          <p:cNvSpPr>
            <a:spLocks noGrp="1"/>
          </p:cNvSpPr>
          <p:nvPr>
            <p:ph type="title"/>
          </p:nvPr>
        </p:nvSpPr>
        <p:spPr/>
        <p:txBody>
          <a:bodyPr/>
          <a:lstStyle/>
          <a:p>
            <a:r>
              <a:rPr lang="en-US" dirty="0"/>
              <a:t>Appendix – Applications</a:t>
            </a:r>
          </a:p>
        </p:txBody>
      </p:sp>
    </p:spTree>
    <p:extLst>
      <p:ext uri="{BB962C8B-B14F-4D97-AF65-F5344CB8AC3E}">
        <p14:creationId xmlns:p14="http://schemas.microsoft.com/office/powerpoint/2010/main" val="36264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1" y="1295400"/>
            <a:ext cx="8458200" cy="4952999"/>
          </a:xfrm>
          <a:prstGeom prst="rec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587" indent="0">
              <a:buNone/>
            </a:pPr>
            <a:endParaRPr lang="en-US" sz="1400" dirty="0"/>
          </a:p>
        </p:txBody>
      </p:sp>
      <p:sp>
        <p:nvSpPr>
          <p:cNvPr id="4" name="Title 3"/>
          <p:cNvSpPr>
            <a:spLocks noGrp="1"/>
          </p:cNvSpPr>
          <p:nvPr>
            <p:ph type="title"/>
          </p:nvPr>
        </p:nvSpPr>
        <p:spPr>
          <a:xfrm>
            <a:off x="457200" y="228600"/>
            <a:ext cx="6172200" cy="762000"/>
          </a:xfrm>
        </p:spPr>
        <p:txBody>
          <a:bodyPr/>
          <a:lstStyle/>
          <a:p>
            <a:br>
              <a:rPr lang="en-US" dirty="0"/>
            </a:br>
            <a:r>
              <a:rPr lang="en-US" dirty="0"/>
              <a:t>Freddie Mac Access Manager</a:t>
            </a:r>
            <a:br>
              <a:rPr lang="en-US" dirty="0"/>
            </a:br>
            <a:br>
              <a:rPr lang="en-US" dirty="0"/>
            </a:br>
            <a:endParaRPr lang="en-US" dirty="0"/>
          </a:p>
        </p:txBody>
      </p:sp>
      <p:sp>
        <p:nvSpPr>
          <p:cNvPr id="13" name="Content Placeholder 5"/>
          <p:cNvSpPr txBox="1">
            <a:spLocks/>
          </p:cNvSpPr>
          <p:nvPr/>
        </p:nvSpPr>
        <p:spPr>
          <a:xfrm>
            <a:off x="571501" y="1524000"/>
            <a:ext cx="7886699" cy="4038600"/>
          </a:xfrm>
          <a:prstGeom prst="rect">
            <a:avLst/>
          </a:prstGeom>
        </p:spPr>
        <p:txBody>
          <a:bodyPr vert="horz" lIns="0" tIns="0" rIns="0" bIns="0" rtlCol="0">
            <a:noAutofit/>
          </a:bodyPr>
          <a:lstStyle>
            <a:lvl1pPr marL="231775" indent="-231775" algn="l" rtl="0" eaLnBrk="1" fontAlgn="base" hangingPunct="1">
              <a:lnSpc>
                <a:spcPct val="105000"/>
              </a:lnSpc>
              <a:spcBef>
                <a:spcPct val="50000"/>
              </a:spcBef>
              <a:spcAft>
                <a:spcPct val="0"/>
              </a:spcAft>
              <a:buClr>
                <a:schemeClr val="accent4"/>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rgbClr val="83C937"/>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rgbClr val="83C937"/>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rgbClr val="83C937"/>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2"/>
              </a:buClr>
              <a:buFont typeface="Arial" panose="020B0604020202020204" pitchFamily="34" charset="0"/>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indent="0">
              <a:buClr>
                <a:schemeClr val="accent1"/>
              </a:buClr>
              <a:buNone/>
            </a:pPr>
            <a:r>
              <a:rPr lang="en-US" sz="1800" kern="0" dirty="0"/>
              <a:t>Freddie Mac Access Manager is a self-service system that lets you create, manage, and provision your users' access to certain Freddie Mac Single-Family sourcing and servicing tools and applications. </a:t>
            </a:r>
          </a:p>
          <a:p>
            <a:pPr marL="0" indent="0">
              <a:buClr>
                <a:schemeClr val="accent1"/>
              </a:buClr>
              <a:buNone/>
            </a:pPr>
            <a:r>
              <a:rPr lang="en-US" sz="1800" kern="0" dirty="0"/>
              <a:t>Features:</a:t>
            </a:r>
          </a:p>
          <a:p>
            <a:pPr lvl="1">
              <a:buClr>
                <a:schemeClr val="accent1"/>
              </a:buClr>
              <a:buSzPct val="120000"/>
              <a:buFont typeface="Wingdings" panose="05000000000000000000" pitchFamily="2" charset="2"/>
              <a:buChar char="§"/>
            </a:pPr>
            <a:r>
              <a:rPr lang="en-US" sz="1800" kern="0" dirty="0"/>
              <a:t>Allow customers to create and manage users and effectively control their access to Freddie Mac’s Single Family applications </a:t>
            </a:r>
          </a:p>
          <a:p>
            <a:pPr lvl="1">
              <a:buClr>
                <a:schemeClr val="accent1"/>
              </a:buClr>
              <a:buSzPct val="120000"/>
              <a:buFont typeface="Wingdings" panose="05000000000000000000" pitchFamily="2" charset="2"/>
              <a:buChar char="§"/>
            </a:pPr>
            <a:r>
              <a:rPr lang="en-US" sz="1800" kern="0" dirty="0"/>
              <a:t>Enable customers to review access privileges on a periodic basis (recertification campaign)</a:t>
            </a:r>
          </a:p>
          <a:p>
            <a:pPr lvl="1">
              <a:buClr>
                <a:schemeClr val="accent1"/>
              </a:buClr>
              <a:buSzPct val="120000"/>
              <a:buFont typeface="Wingdings" panose="05000000000000000000" pitchFamily="2" charset="2"/>
              <a:buChar char="§"/>
            </a:pPr>
            <a:r>
              <a:rPr lang="en-US" sz="1800" kern="0" dirty="0"/>
              <a:t>Provide self-service password management features</a:t>
            </a:r>
          </a:p>
          <a:p>
            <a:pPr lvl="1">
              <a:buClr>
                <a:schemeClr val="accent1"/>
              </a:buClr>
              <a:buSzPct val="120000"/>
              <a:buFont typeface="Wingdings" panose="05000000000000000000" pitchFamily="2" charset="2"/>
              <a:buChar char="§"/>
            </a:pPr>
            <a:r>
              <a:rPr lang="en-US" sz="1800" kern="0" dirty="0"/>
              <a:t>Provide a collection of user provisioning and recertification management reports</a:t>
            </a:r>
          </a:p>
          <a:p>
            <a:pPr marL="231775" lvl="1" indent="0">
              <a:buClr>
                <a:schemeClr val="accent1"/>
              </a:buClr>
              <a:buSzPct val="120000"/>
              <a:buNone/>
            </a:pPr>
            <a:endParaRPr lang="en-US" sz="1800" kern="0" dirty="0"/>
          </a:p>
        </p:txBody>
      </p:sp>
    </p:spTree>
    <p:extLst>
      <p:ext uri="{BB962C8B-B14F-4D97-AF65-F5344CB8AC3E}">
        <p14:creationId xmlns:p14="http://schemas.microsoft.com/office/powerpoint/2010/main" val="3008026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2000" dirty="0"/>
              <a:t>Administrator Registration Form</a:t>
            </a:r>
          </a:p>
          <a:p>
            <a:pPr lvl="1"/>
            <a:r>
              <a:rPr lang="en-US" sz="1800" dirty="0">
                <a:hlinkClick r:id="rId2"/>
              </a:rPr>
              <a:t>https://sf.freddiemac.com/general/freddie-mac-access-manager-administrator-registration-form</a:t>
            </a:r>
            <a:r>
              <a:rPr lang="en-US" sz="1800" dirty="0"/>
              <a:t> </a:t>
            </a:r>
          </a:p>
          <a:p>
            <a:r>
              <a:rPr lang="en-US" sz="2000" dirty="0"/>
              <a:t>Getting Started with Freddie Mac Access Manager Video Overview</a:t>
            </a:r>
          </a:p>
          <a:p>
            <a:pPr lvl="1"/>
            <a:r>
              <a:rPr lang="en-US" sz="1800" dirty="0">
                <a:hlinkClick r:id="rId3"/>
              </a:rPr>
              <a:t>https://sf.freddiemac.com/training-tutorials/get-started-freddiemac-access-manager.aspx</a:t>
            </a:r>
            <a:r>
              <a:rPr lang="en-US" sz="1800" dirty="0"/>
              <a:t> </a:t>
            </a:r>
          </a:p>
          <a:p>
            <a:r>
              <a:rPr lang="en-US" sz="2000" dirty="0"/>
              <a:t>Training Link</a:t>
            </a:r>
          </a:p>
          <a:p>
            <a:pPr lvl="1"/>
            <a:r>
              <a:rPr lang="en-US" sz="1400" dirty="0"/>
              <a:t>Self-guided Training Link (need to register to Freddie Mac Learning Center) </a:t>
            </a:r>
            <a:r>
              <a:rPr lang="en-US" sz="1400" u="sng" dirty="0">
                <a:hlinkClick r:id="rId4"/>
              </a:rPr>
              <a:t>https://learn.freddiemaclearning.com/Saba/Web_spf/NA3P1PRD0123/guest/ledetail/cours000000000005260</a:t>
            </a:r>
            <a:endParaRPr lang="en-US" sz="1400" dirty="0"/>
          </a:p>
          <a:p>
            <a:r>
              <a:rPr lang="en-US" sz="2000" dirty="0"/>
              <a:t>Freddie Mac Access Manager</a:t>
            </a:r>
          </a:p>
          <a:p>
            <a:pPr lvl="1"/>
            <a:r>
              <a:rPr lang="en-US" sz="1800" dirty="0">
                <a:hlinkClick r:id="rId5"/>
              </a:rPr>
              <a:t>https://www4.freddiemac.com/identityiq</a:t>
            </a:r>
            <a:endParaRPr lang="en-US" sz="1800" dirty="0"/>
          </a:p>
          <a:p>
            <a:r>
              <a:rPr lang="en-US" sz="2000" dirty="0"/>
              <a:t>Delegated Administration Support Mailbox</a:t>
            </a:r>
          </a:p>
          <a:p>
            <a:pPr lvl="1"/>
            <a:r>
              <a:rPr lang="en-US" sz="1800" dirty="0">
                <a:hlinkClick r:id="rId6"/>
              </a:rPr>
              <a:t>CSA_Operations@freddiemac.com</a:t>
            </a:r>
            <a:r>
              <a:rPr lang="en-US" sz="1800" dirty="0"/>
              <a:t> </a:t>
            </a:r>
          </a:p>
          <a:p>
            <a:pPr marL="231775" lvl="1" indent="0">
              <a:buNone/>
            </a:pPr>
            <a:endParaRPr lang="en-US" sz="1800"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210392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695" y="1828800"/>
            <a:ext cx="4721705" cy="3338246"/>
          </a:xfrm>
          <a:prstGeom prst="rect">
            <a:avLst/>
          </a:prstGeom>
        </p:spPr>
      </p:pic>
    </p:spTree>
    <p:extLst>
      <p:ext uri="{BB962C8B-B14F-4D97-AF65-F5344CB8AC3E}">
        <p14:creationId xmlns:p14="http://schemas.microsoft.com/office/powerpoint/2010/main" val="116398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1" y="1295400"/>
            <a:ext cx="8458200" cy="4952999"/>
          </a:xfrm>
          <a:prstGeom prst="rec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587" indent="0">
              <a:buNone/>
            </a:pPr>
            <a:endParaRPr lang="en-US" sz="1400" dirty="0"/>
          </a:p>
        </p:txBody>
      </p:sp>
      <p:sp>
        <p:nvSpPr>
          <p:cNvPr id="14" name="Content Placeholder 4"/>
          <p:cNvSpPr txBox="1">
            <a:spLocks/>
          </p:cNvSpPr>
          <p:nvPr/>
        </p:nvSpPr>
        <p:spPr>
          <a:xfrm>
            <a:off x="457200" y="1524000"/>
            <a:ext cx="8001000" cy="4267200"/>
          </a:xfrm>
          <a:prstGeom prst="rect">
            <a:avLst/>
          </a:prstGeom>
        </p:spPr>
        <p:txBody>
          <a:bodyPr vert="horz" lIns="0" tIns="0" rIns="0" bIns="0" rtlCol="0">
            <a:noAutofit/>
          </a:bodyPr>
          <a:lstStyle>
            <a:lvl1pPr marL="231775" indent="-231775" algn="l" rtl="0" eaLnBrk="1" fontAlgn="base" hangingPunct="1">
              <a:lnSpc>
                <a:spcPct val="105000"/>
              </a:lnSpc>
              <a:spcBef>
                <a:spcPct val="50000"/>
              </a:spcBef>
              <a:spcAft>
                <a:spcPct val="0"/>
              </a:spcAft>
              <a:buClr>
                <a:schemeClr val="accent4"/>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rgbClr val="83C937"/>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rgbClr val="83C937"/>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rgbClr val="83C937"/>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2"/>
              </a:buClr>
              <a:buFont typeface="Arial" panose="020B0604020202020204" pitchFamily="34" charset="0"/>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231775" lvl="1" indent="0">
              <a:buClr>
                <a:schemeClr val="accent1"/>
              </a:buClr>
              <a:buSzPct val="120000"/>
              <a:buNone/>
            </a:pPr>
            <a:r>
              <a:rPr lang="en-US" sz="1800" b="1" kern="0" dirty="0"/>
              <a:t>Access Manager simplifies user provisioning, saving clients time and effort. With Access Manager, you can: </a:t>
            </a:r>
          </a:p>
          <a:p>
            <a:pPr lvl="1"/>
            <a:r>
              <a:rPr lang="en-US" sz="1550" dirty="0"/>
              <a:t>Create and self-manage users and effectively control their access to our applications.</a:t>
            </a:r>
          </a:p>
          <a:p>
            <a:pPr lvl="1"/>
            <a:r>
              <a:rPr lang="en-US" sz="1550" dirty="0"/>
              <a:t>Set users' application access at any time – you used to have to submit an online form that took several days to process. Now, you get your users' ID and password in minutes – saving valuable time.</a:t>
            </a:r>
          </a:p>
          <a:p>
            <a:pPr lvl="1"/>
            <a:r>
              <a:rPr lang="en-US" sz="1550" dirty="0"/>
              <a:t>Experience faster turnaround on access requests – from days to minutes.</a:t>
            </a:r>
          </a:p>
          <a:p>
            <a:pPr lvl="1"/>
            <a:r>
              <a:rPr lang="en-US" sz="1550" dirty="0"/>
              <a:t>Eliminate paper request forms and receive access in real time − automating the provisioning process also means no more paper forms, helping you make the move to a paperless environment.</a:t>
            </a:r>
          </a:p>
          <a:p>
            <a:pPr lvl="1"/>
            <a:r>
              <a:rPr lang="en-US" sz="1550" dirty="0"/>
              <a:t>Improve transparency with on-demand reporting and periodic recertification of users.</a:t>
            </a:r>
          </a:p>
          <a:p>
            <a:pPr lvl="1"/>
            <a:r>
              <a:rPr lang="en-US" sz="1550" dirty="0"/>
              <a:t>Lower your risk by occasionally recertifying your user base to facilitate accurate access to all tools.</a:t>
            </a:r>
          </a:p>
          <a:p>
            <a:pPr lvl="1">
              <a:buClr>
                <a:schemeClr val="accent1"/>
              </a:buClr>
              <a:buSzPct val="120000"/>
              <a:buFont typeface="Wingdings" panose="05000000000000000000" pitchFamily="2" charset="2"/>
              <a:buChar char="§"/>
            </a:pPr>
            <a:endParaRPr lang="en-US" sz="1600" kern="0" dirty="0"/>
          </a:p>
          <a:p>
            <a:pPr marL="231775" lvl="1" indent="0">
              <a:buClr>
                <a:schemeClr val="accent1"/>
              </a:buClr>
              <a:buSzPct val="120000"/>
              <a:buNone/>
            </a:pPr>
            <a:endParaRPr lang="en-US" sz="1400" kern="0" dirty="0"/>
          </a:p>
        </p:txBody>
      </p:sp>
      <p:sp>
        <p:nvSpPr>
          <p:cNvPr id="5" name="Title 3"/>
          <p:cNvSpPr txBox="1">
            <a:spLocks/>
          </p:cNvSpPr>
          <p:nvPr/>
        </p:nvSpPr>
        <p:spPr>
          <a:xfrm>
            <a:off x="457200" y="228600"/>
            <a:ext cx="6172200" cy="762000"/>
          </a:xfrm>
          <a:prstGeom prst="rect">
            <a:avLst/>
          </a:prstGeom>
        </p:spPr>
        <p:txBody>
          <a:bodyPr vert="horz" lIns="0" tIns="0" rIns="0" bIns="0" rtlCol="0" anchor="ctr" anchorCtr="0">
            <a:noAutofit/>
          </a:bodyPr>
          <a:lstStyle>
            <a:lvl1pPr algn="l" rtl="0" eaLnBrk="1" fontAlgn="base" hangingPunct="1">
              <a:spcBef>
                <a:spcPct val="0"/>
              </a:spcBef>
              <a:spcAft>
                <a:spcPct val="0"/>
              </a:spcAft>
              <a:tabLst>
                <a:tab pos="1543050" algn="l"/>
              </a:tabLst>
              <a:defRPr sz="2200" b="1">
                <a:solidFill>
                  <a:schemeClr val="bg1">
                    <a:lumMod val="50000"/>
                  </a:schemeClr>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r>
              <a:rPr lang="en-US" kern="0"/>
              <a:t>Freddie Mac’s Access Manager</a:t>
            </a:r>
            <a:br>
              <a:rPr lang="en-US" kern="0"/>
            </a:br>
            <a:r>
              <a:rPr lang="en-US" kern="0"/>
              <a:t>Delegated Administration Application</a:t>
            </a:r>
            <a:br>
              <a:rPr lang="en-US" kern="0"/>
            </a:br>
            <a:endParaRPr lang="en-US" kern="0" dirty="0"/>
          </a:p>
        </p:txBody>
      </p:sp>
    </p:spTree>
    <p:extLst>
      <p:ext uri="{BB962C8B-B14F-4D97-AF65-F5344CB8AC3E}">
        <p14:creationId xmlns:p14="http://schemas.microsoft.com/office/powerpoint/2010/main" val="113248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a:extLst>
              <a:ext uri="{FF2B5EF4-FFF2-40B4-BE49-F238E27FC236}">
                <a16:creationId xmlns:a16="http://schemas.microsoft.com/office/drawing/2014/main" id="{175B96E0-8C9C-4968-AA7A-5AF228D56F4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 y="1233863"/>
            <a:ext cx="8229600" cy="5003049"/>
          </a:xfrm>
        </p:spPr>
      </p:pic>
      <p:sp>
        <p:nvSpPr>
          <p:cNvPr id="5" name="Title 4">
            <a:extLst>
              <a:ext uri="{FF2B5EF4-FFF2-40B4-BE49-F238E27FC236}">
                <a16:creationId xmlns:a16="http://schemas.microsoft.com/office/drawing/2014/main" id="{BCE84557-A3A8-49E8-AA59-19A9BFC80DD7}"/>
              </a:ext>
            </a:extLst>
          </p:cNvPr>
          <p:cNvSpPr>
            <a:spLocks noGrp="1"/>
          </p:cNvSpPr>
          <p:nvPr>
            <p:ph type="title"/>
          </p:nvPr>
        </p:nvSpPr>
        <p:spPr/>
        <p:txBody>
          <a:bodyPr/>
          <a:lstStyle/>
          <a:p>
            <a:r>
              <a:rPr lang="en-US" dirty="0"/>
              <a:t>Freddie Mac Access Manager</a:t>
            </a:r>
          </a:p>
        </p:txBody>
      </p:sp>
    </p:spTree>
    <p:extLst>
      <p:ext uri="{BB962C8B-B14F-4D97-AF65-F5344CB8AC3E}">
        <p14:creationId xmlns:p14="http://schemas.microsoft.com/office/powerpoint/2010/main" val="320189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CABCC6DD-0D45-4FC6-BD1E-9B0C5358694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1333" y="1179513"/>
            <a:ext cx="7821334" cy="5111750"/>
          </a:xfrm>
        </p:spPr>
      </p:pic>
      <p:sp>
        <p:nvSpPr>
          <p:cNvPr id="3" name="Title 2">
            <a:extLst>
              <a:ext uri="{FF2B5EF4-FFF2-40B4-BE49-F238E27FC236}">
                <a16:creationId xmlns:a16="http://schemas.microsoft.com/office/drawing/2014/main" id="{CEE285D6-1A79-4DE3-BF38-81580A0DDC81}"/>
              </a:ext>
            </a:extLst>
          </p:cNvPr>
          <p:cNvSpPr>
            <a:spLocks noGrp="1"/>
          </p:cNvSpPr>
          <p:nvPr>
            <p:ph type="title"/>
          </p:nvPr>
        </p:nvSpPr>
        <p:spPr/>
        <p:txBody>
          <a:bodyPr/>
          <a:lstStyle/>
          <a:p>
            <a:r>
              <a:rPr lang="en-US" dirty="0"/>
              <a:t>Create New User – </a:t>
            </a:r>
            <a:r>
              <a:rPr lang="en-US"/>
              <a:t>Demographic Info</a:t>
            </a:r>
            <a:endParaRPr lang="en-US" dirty="0"/>
          </a:p>
        </p:txBody>
      </p:sp>
    </p:spTree>
    <p:extLst>
      <p:ext uri="{BB962C8B-B14F-4D97-AF65-F5344CB8AC3E}">
        <p14:creationId xmlns:p14="http://schemas.microsoft.com/office/powerpoint/2010/main" val="25693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8DF4C0AB-3290-4D7E-A007-676D46640EF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23989" y="1179513"/>
            <a:ext cx="7896021" cy="5111750"/>
          </a:xfrm>
        </p:spPr>
      </p:pic>
      <p:sp>
        <p:nvSpPr>
          <p:cNvPr id="3" name="Title 2">
            <a:extLst>
              <a:ext uri="{FF2B5EF4-FFF2-40B4-BE49-F238E27FC236}">
                <a16:creationId xmlns:a16="http://schemas.microsoft.com/office/drawing/2014/main" id="{43EA8719-C5F0-46C5-9C94-ADA799882DA5}"/>
              </a:ext>
            </a:extLst>
          </p:cNvPr>
          <p:cNvSpPr>
            <a:spLocks noGrp="1"/>
          </p:cNvSpPr>
          <p:nvPr>
            <p:ph type="title"/>
          </p:nvPr>
        </p:nvSpPr>
        <p:spPr/>
        <p:txBody>
          <a:bodyPr/>
          <a:lstStyle/>
          <a:p>
            <a:r>
              <a:rPr lang="en-US" dirty="0"/>
              <a:t>Create New User – Role Selection</a:t>
            </a:r>
          </a:p>
        </p:txBody>
      </p:sp>
    </p:spTree>
    <p:extLst>
      <p:ext uri="{BB962C8B-B14F-4D97-AF65-F5344CB8AC3E}">
        <p14:creationId xmlns:p14="http://schemas.microsoft.com/office/powerpoint/2010/main" val="306619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CA338C32-0750-4027-82C5-B180BECAA4C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63277" y="1179513"/>
            <a:ext cx="7417446" cy="5111750"/>
          </a:xfrm>
        </p:spPr>
      </p:pic>
      <p:sp>
        <p:nvSpPr>
          <p:cNvPr id="3" name="Title 2">
            <a:extLst>
              <a:ext uri="{FF2B5EF4-FFF2-40B4-BE49-F238E27FC236}">
                <a16:creationId xmlns:a16="http://schemas.microsoft.com/office/drawing/2014/main" id="{129110A8-8E3F-4237-96B0-E7707E8C3532}"/>
              </a:ext>
            </a:extLst>
          </p:cNvPr>
          <p:cNvSpPr>
            <a:spLocks noGrp="1"/>
          </p:cNvSpPr>
          <p:nvPr>
            <p:ph type="title"/>
          </p:nvPr>
        </p:nvSpPr>
        <p:spPr/>
        <p:txBody>
          <a:bodyPr/>
          <a:lstStyle/>
          <a:p>
            <a:r>
              <a:rPr lang="en-US" dirty="0"/>
              <a:t>Create New User – Confirmation Page</a:t>
            </a:r>
          </a:p>
        </p:txBody>
      </p:sp>
    </p:spTree>
    <p:extLst>
      <p:ext uri="{BB962C8B-B14F-4D97-AF65-F5344CB8AC3E}">
        <p14:creationId xmlns:p14="http://schemas.microsoft.com/office/powerpoint/2010/main" val="154460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04801" y="1295400"/>
            <a:ext cx="8458200" cy="4952999"/>
          </a:xfrm>
          <a:prstGeom prst="rect">
            <a:avLst/>
          </a:prstGeom>
          <a:solidFill>
            <a:schemeClr val="accent2">
              <a:lumMod val="20000"/>
              <a:lumOff val="80000"/>
            </a:schemeClr>
          </a:solidFill>
          <a:ln w="9525" cap="flat" cmpd="sng" algn="ctr">
            <a:solidFill>
              <a:schemeClr val="accent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587" indent="0">
              <a:buNone/>
            </a:pPr>
            <a:endParaRPr lang="en-US" sz="1400" dirty="0"/>
          </a:p>
        </p:txBody>
      </p:sp>
      <p:sp>
        <p:nvSpPr>
          <p:cNvPr id="5" name="Content Placeholder 4"/>
          <p:cNvSpPr>
            <a:spLocks noGrp="1"/>
          </p:cNvSpPr>
          <p:nvPr>
            <p:ph sz="quarter" idx="14"/>
          </p:nvPr>
        </p:nvSpPr>
        <p:spPr>
          <a:xfrm>
            <a:off x="609600" y="1600200"/>
            <a:ext cx="7696200" cy="4191001"/>
          </a:xfrm>
        </p:spPr>
        <p:txBody>
          <a:bodyPr/>
          <a:lstStyle/>
          <a:p>
            <a:r>
              <a:rPr lang="en-US" sz="1800" dirty="0"/>
              <a:t>Freddie Mac conducts a product briefing </a:t>
            </a:r>
          </a:p>
          <a:p>
            <a:r>
              <a:rPr lang="en-US" sz="1800" dirty="0"/>
              <a:t>Administrative structure is defined and administrators are identified</a:t>
            </a:r>
          </a:p>
          <a:p>
            <a:r>
              <a:rPr lang="en-US" sz="1800" dirty="0"/>
              <a:t>Company registers administrators to use the application </a:t>
            </a:r>
          </a:p>
          <a:p>
            <a:r>
              <a:rPr lang="en-US" sz="1800" dirty="0"/>
              <a:t>Administrators are provided applications credentials</a:t>
            </a:r>
          </a:p>
          <a:p>
            <a:r>
              <a:rPr lang="en-US" sz="1800" dirty="0"/>
              <a:t>Administrators register for and attend training</a:t>
            </a:r>
          </a:p>
          <a:p>
            <a:r>
              <a:rPr lang="en-US" sz="1800" dirty="0"/>
              <a:t>Administrators begin using Access Manager</a:t>
            </a:r>
          </a:p>
          <a:p>
            <a:r>
              <a:rPr lang="en-US" sz="1800" dirty="0"/>
              <a:t>Administrators conduct recertification of user population</a:t>
            </a:r>
          </a:p>
        </p:txBody>
      </p:sp>
      <p:sp>
        <p:nvSpPr>
          <p:cNvPr id="4" name="Title 3"/>
          <p:cNvSpPr>
            <a:spLocks noGrp="1"/>
          </p:cNvSpPr>
          <p:nvPr>
            <p:ph type="title"/>
          </p:nvPr>
        </p:nvSpPr>
        <p:spPr/>
        <p:txBody>
          <a:bodyPr/>
          <a:lstStyle/>
          <a:p>
            <a:r>
              <a:rPr lang="en-US" dirty="0"/>
              <a:t>What is the Onboarding Process?</a:t>
            </a:r>
          </a:p>
        </p:txBody>
      </p:sp>
    </p:spTree>
    <p:extLst>
      <p:ext uri="{BB962C8B-B14F-4D97-AF65-F5344CB8AC3E}">
        <p14:creationId xmlns:p14="http://schemas.microsoft.com/office/powerpoint/2010/main" val="161799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61950" y="4800600"/>
            <a:ext cx="5657850" cy="1066800"/>
          </a:xfrm>
        </p:spPr>
        <p:txBody>
          <a:bodyPr/>
          <a:lstStyle/>
          <a:p>
            <a:r>
              <a:rPr lang="en-US" sz="1400" dirty="0"/>
              <a:t>Freddie Mac customers will be required to delegate at a minimum:</a:t>
            </a:r>
          </a:p>
          <a:p>
            <a:pPr lvl="1"/>
            <a:r>
              <a:rPr lang="en-US" sz="1200" dirty="0"/>
              <a:t>One Executive with Primary Administrator</a:t>
            </a:r>
          </a:p>
          <a:p>
            <a:pPr lvl="1"/>
            <a:r>
              <a:rPr lang="en-US" sz="1200" dirty="0"/>
              <a:t>One additional Primary Elevated or Primary Administrator</a:t>
            </a:r>
          </a:p>
          <a:p>
            <a:pPr lvl="1"/>
            <a:r>
              <a:rPr lang="en-US" sz="1200" dirty="0"/>
              <a:t>Secondary administrators are optional based on the organizational structure.</a:t>
            </a:r>
          </a:p>
        </p:txBody>
      </p:sp>
      <p:sp>
        <p:nvSpPr>
          <p:cNvPr id="5" name="Title 4"/>
          <p:cNvSpPr>
            <a:spLocks noGrp="1"/>
          </p:cNvSpPr>
          <p:nvPr>
            <p:ph type="title"/>
          </p:nvPr>
        </p:nvSpPr>
        <p:spPr/>
        <p:txBody>
          <a:bodyPr/>
          <a:lstStyle/>
          <a:p>
            <a:r>
              <a:rPr lang="en-US" dirty="0"/>
              <a:t>Access Manager</a:t>
            </a:r>
            <a:br>
              <a:rPr lang="en-US" dirty="0"/>
            </a:br>
            <a:r>
              <a:rPr lang="en-US" dirty="0"/>
              <a:t>Delegated Administrator Structure</a:t>
            </a:r>
          </a:p>
        </p:txBody>
      </p:sp>
      <p:sp>
        <p:nvSpPr>
          <p:cNvPr id="7" name="Content Placeholder 5"/>
          <p:cNvSpPr txBox="1">
            <a:spLocks/>
          </p:cNvSpPr>
          <p:nvPr/>
        </p:nvSpPr>
        <p:spPr>
          <a:xfrm>
            <a:off x="228600" y="1152620"/>
            <a:ext cx="8686800" cy="700446"/>
          </a:xfrm>
          <a:prstGeom prst="rect">
            <a:avLst/>
          </a:prstGeom>
        </p:spPr>
        <p:txBody>
          <a:bodyPr vert="horz" lIns="0" tIns="0" rIns="0" bIns="0" rtlCol="0">
            <a:noAutofit/>
          </a:bodyPr>
          <a:lstStyle>
            <a:lvl1pPr marL="231775" indent="-231775" algn="l" rtl="0" eaLnBrk="1" fontAlgn="base" hangingPunct="1">
              <a:lnSpc>
                <a:spcPct val="105000"/>
              </a:lnSpc>
              <a:spcBef>
                <a:spcPct val="50000"/>
              </a:spcBef>
              <a:spcAft>
                <a:spcPct val="0"/>
              </a:spcAft>
              <a:buClr>
                <a:schemeClr val="accent4"/>
              </a:buClr>
              <a:buFont typeface="Wingdings" pitchFamily="2" charset="2"/>
              <a:buChar char="§"/>
              <a:defRPr sz="2200">
                <a:solidFill>
                  <a:schemeClr val="tx1"/>
                </a:solidFill>
                <a:latin typeface="+mn-lt"/>
                <a:ea typeface="+mn-ea"/>
                <a:cs typeface="+mn-cs"/>
              </a:defRPr>
            </a:lvl1pPr>
            <a:lvl2pPr marL="461963" indent="-230188" algn="l" rtl="0" eaLnBrk="1" fontAlgn="base" hangingPunct="1">
              <a:lnSpc>
                <a:spcPct val="105000"/>
              </a:lnSpc>
              <a:spcBef>
                <a:spcPts val="800"/>
              </a:spcBef>
              <a:spcAft>
                <a:spcPct val="0"/>
              </a:spcAft>
              <a:buClr>
                <a:schemeClr val="accent2"/>
              </a:buClr>
              <a:buChar char="»"/>
              <a:defRPr sz="2000">
                <a:solidFill>
                  <a:schemeClr val="tx1"/>
                </a:solidFill>
                <a:latin typeface="+mn-lt"/>
              </a:defRPr>
            </a:lvl2pPr>
            <a:lvl3pPr marL="682625" indent="-220663" algn="l" rtl="0" eaLnBrk="1" fontAlgn="base" hangingPunct="1">
              <a:lnSpc>
                <a:spcPct val="105000"/>
              </a:lnSpc>
              <a:spcBef>
                <a:spcPts val="800"/>
              </a:spcBef>
              <a:spcAft>
                <a:spcPct val="0"/>
              </a:spcAft>
              <a:buClr>
                <a:schemeClr val="accent2"/>
              </a:buClr>
              <a:buChar char="–"/>
              <a:defRPr sz="1800">
                <a:solidFill>
                  <a:schemeClr val="tx1"/>
                </a:solidFill>
                <a:latin typeface="+mn-lt"/>
              </a:defRPr>
            </a:lvl3pPr>
            <a:lvl4pPr marL="914400" indent="-231775" algn="l" rtl="0" eaLnBrk="1" fontAlgn="base" hangingPunct="1">
              <a:lnSpc>
                <a:spcPct val="105000"/>
              </a:lnSpc>
              <a:spcBef>
                <a:spcPts val="800"/>
              </a:spcBef>
              <a:spcAft>
                <a:spcPct val="0"/>
              </a:spcAft>
              <a:buClr>
                <a:schemeClr val="accent2"/>
              </a:buClr>
              <a:buFont typeface="Wingdings" pitchFamily="2" charset="2"/>
              <a:buChar char="§"/>
              <a:defRPr sz="1800">
                <a:solidFill>
                  <a:schemeClr val="tx1"/>
                </a:solidFill>
                <a:latin typeface="+mn-lt"/>
              </a:defRPr>
            </a:lvl4pPr>
            <a:lvl5pPr marL="1146175" indent="-231775" algn="l" rtl="0" eaLnBrk="1" fontAlgn="base" hangingPunct="1">
              <a:lnSpc>
                <a:spcPct val="105000"/>
              </a:lnSpc>
              <a:spcBef>
                <a:spcPts val="800"/>
              </a:spcBef>
              <a:spcAft>
                <a:spcPct val="0"/>
              </a:spcAft>
              <a:buClr>
                <a:schemeClr val="accent2"/>
              </a:buClr>
              <a:buFont typeface="Arial" panose="020B0604020202020204" pitchFamily="34" charset="0"/>
              <a:buChar char="•"/>
              <a:defRPr sz="1800">
                <a:solidFill>
                  <a:schemeClr val="tx1"/>
                </a:solidFill>
                <a:latin typeface="+mn-lt"/>
              </a:defRPr>
            </a:lvl5pPr>
            <a:lvl6pPr marL="25146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6pPr>
            <a:lvl7pPr marL="29718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7pPr>
            <a:lvl8pPr marL="34290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8pPr>
            <a:lvl9pPr marL="3886200" indent="-228600" algn="l" rtl="0" eaLnBrk="1" fontAlgn="base" hangingPunct="1">
              <a:lnSpc>
                <a:spcPct val="105000"/>
              </a:lnSpc>
              <a:spcBef>
                <a:spcPct val="50000"/>
              </a:spcBef>
              <a:spcAft>
                <a:spcPct val="0"/>
              </a:spcAft>
              <a:buClr>
                <a:schemeClr val="accent1"/>
              </a:buClr>
              <a:buChar char="»"/>
              <a:defRPr sz="2000">
                <a:solidFill>
                  <a:schemeClr val="tx1"/>
                </a:solidFill>
                <a:latin typeface="+mn-lt"/>
              </a:defRPr>
            </a:lvl9pPr>
          </a:lstStyle>
          <a:p>
            <a:pPr marL="0" indent="0">
              <a:buNone/>
            </a:pPr>
            <a:r>
              <a:rPr lang="en-US" sz="1800" kern="0" dirty="0"/>
              <a:t>Using Access Manager, an organization will be able to create and manage their own users and provision those users’ access to certain Origination and Servicing Tools</a:t>
            </a:r>
            <a:r>
              <a:rPr lang="en-US" sz="1800" dirty="0"/>
              <a:t>.</a:t>
            </a:r>
            <a:endParaRPr lang="en-US" sz="1800" kern="0" dirty="0"/>
          </a:p>
        </p:txBody>
      </p:sp>
      <p:sp>
        <p:nvSpPr>
          <p:cNvPr id="8" name="Rectangle 7"/>
          <p:cNvSpPr/>
          <p:nvPr/>
        </p:nvSpPr>
        <p:spPr bwMode="auto">
          <a:xfrm>
            <a:off x="8153400" y="3896929"/>
            <a:ext cx="762000" cy="8382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11" name="Picture 10"/>
          <p:cNvPicPr>
            <a:picLocks noChangeAspect="1"/>
          </p:cNvPicPr>
          <p:nvPr/>
        </p:nvPicPr>
        <p:blipFill>
          <a:blip r:embed="rId3"/>
          <a:stretch>
            <a:fillRect/>
          </a:stretch>
        </p:blipFill>
        <p:spPr>
          <a:xfrm>
            <a:off x="6019800" y="1704632"/>
            <a:ext cx="2411813" cy="4178300"/>
          </a:xfrm>
          <a:prstGeom prst="rect">
            <a:avLst/>
          </a:prstGeom>
        </p:spPr>
      </p:pic>
      <p:graphicFrame>
        <p:nvGraphicFramePr>
          <p:cNvPr id="3" name="Table 2">
            <a:extLst>
              <a:ext uri="{FF2B5EF4-FFF2-40B4-BE49-F238E27FC236}">
                <a16:creationId xmlns:a16="http://schemas.microsoft.com/office/drawing/2014/main" id="{654AF3E4-D4CB-4773-A9BD-E5D36C5F8A41}"/>
              </a:ext>
            </a:extLst>
          </p:cNvPr>
          <p:cNvGraphicFramePr>
            <a:graphicFrameLocks noGrp="1"/>
          </p:cNvGraphicFramePr>
          <p:nvPr>
            <p:extLst>
              <p:ext uri="{D42A27DB-BD31-4B8C-83A1-F6EECF244321}">
                <p14:modId xmlns:p14="http://schemas.microsoft.com/office/powerpoint/2010/main" val="235815397"/>
              </p:ext>
            </p:extLst>
          </p:nvPr>
        </p:nvGraphicFramePr>
        <p:xfrm>
          <a:off x="361950" y="2015086"/>
          <a:ext cx="6235700" cy="192304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46405498"/>
                    </a:ext>
                  </a:extLst>
                </a:gridCol>
                <a:gridCol w="3949700">
                  <a:extLst>
                    <a:ext uri="{9D8B030D-6E8A-4147-A177-3AD203B41FA5}">
                      <a16:colId xmlns:a16="http://schemas.microsoft.com/office/drawing/2014/main" val="3702599030"/>
                    </a:ext>
                  </a:extLst>
                </a:gridCol>
              </a:tblGrid>
              <a:tr h="228030">
                <a:tc>
                  <a:txBody>
                    <a:bodyPr/>
                    <a:lstStyle/>
                    <a:p>
                      <a:pPr algn="l" rtl="0" fontAlgn="ctr"/>
                      <a:r>
                        <a:rPr lang="en-US" sz="1100" u="none" strike="noStrike">
                          <a:effectLst/>
                        </a:rPr>
                        <a:t>Admin Type</a:t>
                      </a:r>
                      <a:endParaRPr lang="en-US" sz="1100" b="1" i="0" u="none" strike="noStrike">
                        <a:solidFill>
                          <a:srgbClr val="FFFFFF"/>
                        </a:solidFill>
                        <a:effectLst/>
                        <a:latin typeface="Calibri" panose="020F0502020204030204" pitchFamily="34" charset="0"/>
                      </a:endParaRPr>
                    </a:p>
                  </a:txBody>
                  <a:tcPr marL="6350" marR="6350" marT="6350" marB="0" anchor="ctr"/>
                </a:tc>
                <a:tc>
                  <a:txBody>
                    <a:bodyPr/>
                    <a:lstStyle/>
                    <a:p>
                      <a:pPr algn="l" rtl="0" fontAlgn="ctr"/>
                      <a:r>
                        <a:rPr lang="en-US" sz="1100" u="none" strike="noStrike">
                          <a:effectLst/>
                        </a:rPr>
                        <a:t>Description</a:t>
                      </a:r>
                      <a:endParaRPr lang="en-US" sz="1100" b="1" i="0" u="none" strike="noStrike">
                        <a:solidFill>
                          <a:srgbClr val="FFFFFF"/>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789605888"/>
                  </a:ext>
                </a:extLst>
              </a:tr>
              <a:tr h="408932">
                <a:tc>
                  <a:txBody>
                    <a:bodyPr/>
                    <a:lstStyle/>
                    <a:p>
                      <a:pPr algn="l" rtl="0" fontAlgn="ctr"/>
                      <a:r>
                        <a:rPr lang="en-US" sz="1100" u="none" strike="noStrike">
                          <a:effectLst/>
                        </a:rPr>
                        <a:t>Executive Administrator</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100" u="none" strike="noStrike">
                          <a:effectLst/>
                        </a:rPr>
                        <a:t>Manages all administrators within the organization (Must be VP or higher)</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6619236"/>
                  </a:ext>
                </a:extLst>
              </a:tr>
              <a:tr h="609599">
                <a:tc>
                  <a:txBody>
                    <a:bodyPr/>
                    <a:lstStyle/>
                    <a:p>
                      <a:pPr algn="l" rtl="0" fontAlgn="ctr"/>
                      <a:r>
                        <a:rPr lang="en-US" sz="1100" u="none" strike="noStrike">
                          <a:effectLst/>
                        </a:rPr>
                        <a:t>Primary Elevated</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Allows administrators to provision user access to all current and future managed applications, Seller/Servicer or Related Third Party (RTP) Agreement numbers.</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41105810"/>
                  </a:ext>
                </a:extLst>
              </a:tr>
              <a:tr h="448458">
                <a:tc>
                  <a:txBody>
                    <a:bodyPr/>
                    <a:lstStyle/>
                    <a:p>
                      <a:pPr algn="l" rtl="0" fontAlgn="ctr"/>
                      <a:r>
                        <a:rPr lang="en-US" sz="1100" u="none" strike="noStrike">
                          <a:effectLst/>
                        </a:rPr>
                        <a:t>Primary Administrator</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100" u="none" strike="noStrike">
                          <a:effectLst/>
                        </a:rPr>
                        <a:t>Manages application users within the organization and secondary administrators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50868657"/>
                  </a:ext>
                </a:extLst>
              </a:tr>
              <a:tr h="228030">
                <a:tc>
                  <a:txBody>
                    <a:bodyPr/>
                    <a:lstStyle/>
                    <a:p>
                      <a:pPr algn="l" rtl="0" fontAlgn="ctr"/>
                      <a:r>
                        <a:rPr lang="en-US" sz="1100" u="none" strike="noStrike">
                          <a:effectLst/>
                        </a:rPr>
                        <a:t>Secondary Administrator</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rtl="0" fontAlgn="ctr"/>
                      <a:r>
                        <a:rPr lang="en-US" sz="1100" u="none" strike="noStrike" dirty="0">
                          <a:effectLst/>
                        </a:rPr>
                        <a:t>Manages application users within the organization</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7778025"/>
                  </a:ext>
                </a:extLst>
              </a:tr>
            </a:tbl>
          </a:graphicData>
        </a:graphic>
      </p:graphicFrame>
    </p:spTree>
    <p:extLst>
      <p:ext uri="{BB962C8B-B14F-4D97-AF65-F5344CB8AC3E}">
        <p14:creationId xmlns:p14="http://schemas.microsoft.com/office/powerpoint/2010/main" val="1000291602"/>
      </p:ext>
    </p:extLst>
  </p:cSld>
  <p:clrMapOvr>
    <a:masterClrMapping/>
  </p:clrMapOvr>
</p:sld>
</file>

<file path=ppt/theme/theme1.xml><?xml version="1.0" encoding="utf-8"?>
<a:theme xmlns:a="http://schemas.openxmlformats.org/drawingml/2006/main" name="FM Multifamily">
  <a:themeElements>
    <a:clrScheme name="New FM Palette">
      <a:dk1>
        <a:srgbClr val="000000"/>
      </a:dk1>
      <a:lt1>
        <a:srgbClr val="FFFFFF"/>
      </a:lt1>
      <a:dk2>
        <a:srgbClr val="0085C8"/>
      </a:dk2>
      <a:lt2>
        <a:srgbClr val="EEECE1"/>
      </a:lt2>
      <a:accent1>
        <a:srgbClr val="0070C0"/>
      </a:accent1>
      <a:accent2>
        <a:srgbClr val="88BD45"/>
      </a:accent2>
      <a:accent3>
        <a:srgbClr val="F6C700"/>
      </a:accent3>
      <a:accent4>
        <a:srgbClr val="00B0F0"/>
      </a:accent4>
      <a:accent5>
        <a:srgbClr val="E46C0A"/>
      </a:accent5>
      <a:accent6>
        <a:srgbClr val="C00000"/>
      </a:accent6>
      <a:hlink>
        <a:srgbClr val="0000FF"/>
      </a:hlink>
      <a:folHlink>
        <a:srgbClr val="00B0F0"/>
      </a:folHlink>
    </a:clrScheme>
    <a:fontScheme name="Freddie 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ln>
          <a:noFill/>
        </a:ln>
      </a:spPr>
      <a:bodyPr wrap="none" lIns="0" tIns="0" rIns="0" bIns="0" rtlCol="0">
        <a:noAutofit/>
      </a:bodyPr>
      <a:lstStyle>
        <a:defPPr>
          <a:defRPr dirty="0"/>
        </a:defPPr>
      </a:lstStyle>
    </a:txDef>
  </a:objectDefaults>
  <a:extraClrSchemeLst>
    <a:extraClrScheme>
      <a:clrScheme name="Freddie-Mac-NewLogo 1">
        <a:dk1>
          <a:srgbClr val="000000"/>
        </a:dk1>
        <a:lt1>
          <a:srgbClr val="FFFFFF"/>
        </a:lt1>
        <a:dk2>
          <a:srgbClr val="000000"/>
        </a:dk2>
        <a:lt2>
          <a:srgbClr val="808080"/>
        </a:lt2>
        <a:accent1>
          <a:srgbClr val="4FA500"/>
        </a:accent1>
        <a:accent2>
          <a:srgbClr val="0093DD"/>
        </a:accent2>
        <a:accent3>
          <a:srgbClr val="FFFFFF"/>
        </a:accent3>
        <a:accent4>
          <a:srgbClr val="000000"/>
        </a:accent4>
        <a:accent5>
          <a:srgbClr val="B2CFAA"/>
        </a:accent5>
        <a:accent6>
          <a:srgbClr val="0085C8"/>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06DF0D1C7A704E9D51AD15DE8ABCFF" ma:contentTypeVersion="12" ma:contentTypeDescription="Create a new document." ma:contentTypeScope="" ma:versionID="6f58569c71dd2ac7211de06a1e361902">
  <xsd:schema xmlns:xsd="http://www.w3.org/2001/XMLSchema" xmlns:xs="http://www.w3.org/2001/XMLSchema" xmlns:p="http://schemas.microsoft.com/office/2006/metadata/properties" xmlns:ns3="13511714-f503-4d19-b0e4-d30740b9a572" xmlns:ns4="1d346c27-b613-4bd8-aa43-7a70ff5b64c8" targetNamespace="http://schemas.microsoft.com/office/2006/metadata/properties" ma:root="true" ma:fieldsID="567abdce6cfed36169a053ec363c98d4" ns3:_="" ns4:_="">
    <xsd:import namespace="13511714-f503-4d19-b0e4-d30740b9a572"/>
    <xsd:import namespace="1d346c27-b613-4bd8-aa43-7a70ff5b64c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11714-f503-4d19-b0e4-d30740b9a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346c27-b613-4bd8-aa43-7a70ff5b64c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D59C4-B7CF-4672-8BD7-54226C5766AD}">
  <ds:schemaRefs>
    <ds:schemaRef ds:uri="http://schemas.microsoft.com/sharepoint/v3/contenttype/forms"/>
  </ds:schemaRefs>
</ds:datastoreItem>
</file>

<file path=customXml/itemProps2.xml><?xml version="1.0" encoding="utf-8"?>
<ds:datastoreItem xmlns:ds="http://schemas.openxmlformats.org/officeDocument/2006/customXml" ds:itemID="{4259438A-2C22-491C-BC3A-C8C6F16198DF}">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13511714-f503-4d19-b0e4-d30740b9a572"/>
    <ds:schemaRef ds:uri="http://schemas.microsoft.com/office/2006/documentManagement/types"/>
    <ds:schemaRef ds:uri="http://purl.org/dc/elements/1.1/"/>
    <ds:schemaRef ds:uri="1d346c27-b613-4bd8-aa43-7a70ff5b64c8"/>
    <ds:schemaRef ds:uri="http://www.w3.org/XML/1998/namespace"/>
  </ds:schemaRefs>
</ds:datastoreItem>
</file>

<file path=customXml/itemProps3.xml><?xml version="1.0" encoding="utf-8"?>
<ds:datastoreItem xmlns:ds="http://schemas.openxmlformats.org/officeDocument/2006/customXml" ds:itemID="{2FB70263-FDC2-4409-BEDD-B2945CE36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511714-f503-4d19-b0e4-d30740b9a572"/>
    <ds:schemaRef ds:uri="1d346c27-b613-4bd8-aa43-7a70ff5b6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18696</TotalTime>
  <Words>2078</Words>
  <Application>Microsoft Office PowerPoint</Application>
  <PresentationFormat>On-screen Show (4:3)</PresentationFormat>
  <Paragraphs>208</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Times New Roman</vt:lpstr>
      <vt:lpstr>Wingdings</vt:lpstr>
      <vt:lpstr>FM Multifamily</vt:lpstr>
      <vt:lpstr>Access Manager Delegated Administration Briefing</vt:lpstr>
      <vt:lpstr> Freddie Mac Access Manager  </vt:lpstr>
      <vt:lpstr>PowerPoint Presentation</vt:lpstr>
      <vt:lpstr>Freddie Mac Access Manager</vt:lpstr>
      <vt:lpstr>Create New User – Demographic Info</vt:lpstr>
      <vt:lpstr>Create New User – Role Selection</vt:lpstr>
      <vt:lpstr>Create New User – Confirmation Page</vt:lpstr>
      <vt:lpstr>What is the Onboarding Process?</vt:lpstr>
      <vt:lpstr>Access Manager Delegated Administrator Structure</vt:lpstr>
      <vt:lpstr>Access Manager Administrator Training</vt:lpstr>
      <vt:lpstr>Conducting User Certification Campaigns </vt:lpstr>
      <vt:lpstr>Certification Example</vt:lpstr>
      <vt:lpstr>Delegated Administration Day to Day Activities </vt:lpstr>
      <vt:lpstr>Appendix –Applications </vt:lpstr>
      <vt:lpstr>Appendix – Applications</vt:lpstr>
      <vt:lpstr>Appendix –Applications </vt:lpstr>
      <vt:lpstr>Appendix – Applications</vt:lpstr>
      <vt:lpstr>Appendix – Applications</vt:lpstr>
      <vt:lpstr>Appendix – Applications</vt:lpstr>
      <vt:lpstr>References</vt:lpstr>
      <vt:lpstr>PowerPoint Presentation</vt:lpstr>
    </vt:vector>
  </TitlesOfParts>
  <Company>Freddie 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Fuller, Douglas John</dc:creator>
  <cp:lastModifiedBy>Mandidi, Olga</cp:lastModifiedBy>
  <cp:revision>526</cp:revision>
  <cp:lastPrinted>2017-10-23T19:45:24Z</cp:lastPrinted>
  <dcterms:created xsi:type="dcterms:W3CDTF">2015-09-21T19:03:16Z</dcterms:created>
  <dcterms:modified xsi:type="dcterms:W3CDTF">2021-06-02T17:24:48Z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0x010100ED06DF0D1C7A704E9D51AD15DE8ABCFF</vt:lpwstr>
  </property>
</Properties>
</file>