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707"/>
    <a:srgbClr val="FFFF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0" d="100"/>
          <a:sy n="100" d="100"/>
        </p:scale>
        <p:origin x="9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A96E0-CCDE-4D0C-837D-F3B6DCF93693}" type="datetimeFigureOut">
              <a:rPr lang="en-US" smtClean="0"/>
              <a:t>3/6/2018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4CE22-FE8F-4E3C-B370-EA7E06C4A2EF}" type="slidenum">
              <a:rPr lang="en-US" smtClean="0"/>
              <a:t>‹#›</a:t>
            </a:fld>
            <a:endParaRPr lang="en-US"/>
          </a:p>
        </p:txBody>
      </p:sp>
    </p:spTree>
    <p:extLst>
      <p:ext uri="{BB962C8B-B14F-4D97-AF65-F5344CB8AC3E}">
        <p14:creationId xmlns:p14="http://schemas.microsoft.com/office/powerpoint/2010/main" val="233078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9018" y="3046919"/>
            <a:ext cx="7490460" cy="3316151"/>
          </a:xfrm>
        </p:spPr>
        <p:txBody>
          <a:bodyPr/>
          <a:lstStyle/>
          <a:p>
            <a:r>
              <a:rPr lang="en-US" dirty="0">
                <a:highlight>
                  <a:srgbClr val="FFFF00"/>
                </a:highlight>
              </a:rPr>
              <a:t>HAND OUT MY FORMS – CONDITIONAL APPROVAL FORM AND GO OVER THE YES NO QUESTIONS. </a:t>
            </a:r>
          </a:p>
          <a:p>
            <a:endParaRPr lang="en-US" dirty="0"/>
          </a:p>
          <a:p>
            <a:r>
              <a:rPr lang="en-US" dirty="0"/>
              <a:t>Is this confusing to anyone?  </a:t>
            </a:r>
          </a:p>
          <a:p>
            <a:endParaRPr lang="en-US" dirty="0"/>
          </a:p>
          <a:p>
            <a:r>
              <a:rPr lang="en-US" dirty="0"/>
              <a:t>Income is different, there was declining income. There was a business loss. </a:t>
            </a:r>
          </a:p>
          <a:p>
            <a:endParaRPr lang="en-US" dirty="0"/>
          </a:p>
          <a:p>
            <a:r>
              <a:rPr lang="en-US" dirty="0"/>
              <a:t>Asset are not sufficient for down payment and closing costs.</a:t>
            </a:r>
          </a:p>
          <a:p>
            <a:endParaRPr lang="en-US" dirty="0"/>
          </a:p>
          <a:p>
            <a:r>
              <a:rPr lang="en-US" dirty="0"/>
              <a:t>Income may not be consistent enough – need a two year history to count it.</a:t>
            </a:r>
          </a:p>
          <a:p>
            <a:endParaRPr lang="en-US" dirty="0"/>
          </a:p>
          <a:p>
            <a:r>
              <a:rPr lang="en-US" dirty="0">
                <a:highlight>
                  <a:srgbClr val="FFFF00"/>
                </a:highlight>
              </a:rPr>
              <a:t>We will go over credit on a later slide:  </a:t>
            </a:r>
            <a:r>
              <a:rPr lang="en-US" dirty="0"/>
              <a:t>Credit score is pretty clear cut and good for 120 days.  Past credit problems (charge offs, collections </a:t>
            </a:r>
            <a:r>
              <a:rPr lang="en-US" dirty="0" err="1"/>
              <a:t>bk’s</a:t>
            </a:r>
            <a:r>
              <a:rPr lang="en-US" dirty="0"/>
              <a:t> foreclosures all can impact approvals.)</a:t>
            </a:r>
          </a:p>
          <a:p>
            <a:endParaRPr lang="en-US" dirty="0"/>
          </a:p>
          <a:p>
            <a:r>
              <a:rPr lang="en-US" dirty="0"/>
              <a:t>Can’t take out new credit or it hits their debt to income</a:t>
            </a:r>
          </a:p>
          <a:p>
            <a:endParaRPr lang="en-US" dirty="0"/>
          </a:p>
          <a:p>
            <a:r>
              <a:rPr lang="en-US" dirty="0"/>
              <a:t>Other real estate owned counts against them. May not realize that up front.</a:t>
            </a:r>
          </a:p>
          <a:p>
            <a:endParaRPr lang="en-US" dirty="0"/>
          </a:p>
          <a:p>
            <a:pPr defTabSz="914302">
              <a:defRPr/>
            </a:pPr>
            <a:r>
              <a:rPr lang="en-US" dirty="0"/>
              <a:t> based upon the initial information provided by the client, their credit score and credit profile the file meets the investor guidelines. Typically the file will be approved through an automated underwriting engine.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14</a:t>
            </a:fld>
            <a:endParaRPr lang="en-US"/>
          </a:p>
        </p:txBody>
      </p:sp>
    </p:spTree>
    <p:extLst>
      <p:ext uri="{BB962C8B-B14F-4D97-AF65-F5344CB8AC3E}">
        <p14:creationId xmlns:p14="http://schemas.microsoft.com/office/powerpoint/2010/main" val="158978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highlight>
                  <a:srgbClr val="FFFF00"/>
                </a:highlight>
              </a:rPr>
              <a:t>Red Diamond Home Loans is in my estimation the only independent mortgage banking company that is based in Southlake Texas.  </a:t>
            </a:r>
          </a:p>
          <a:p>
            <a:endParaRPr lang="en-US" sz="1600" dirty="0">
              <a:highlight>
                <a:srgbClr val="FFFF00"/>
              </a:highlight>
            </a:endParaRPr>
          </a:p>
          <a:p>
            <a:r>
              <a:rPr lang="en-US" sz="1600" dirty="0">
                <a:highlight>
                  <a:srgbClr val="FFFF00"/>
                </a:highlight>
              </a:rPr>
              <a:t>IT’S A TOUGH JOB SETTING UP THE COMPANY AND RUNNIGN IT AND REQUIRES CAPITAL TO GET IT DONE.  </a:t>
            </a:r>
          </a:p>
          <a:p>
            <a:endParaRPr lang="en-US" sz="1600" dirty="0">
              <a:highlight>
                <a:srgbClr val="FFFF00"/>
              </a:highlight>
            </a:endParaRPr>
          </a:p>
          <a:p>
            <a:r>
              <a:rPr lang="en-US" sz="1600" dirty="0">
                <a:highlight>
                  <a:srgbClr val="FFFF00"/>
                </a:highlight>
              </a:rPr>
              <a:t>BECAUSE OUR FOCUS ON JUST THE MORTGAGE BUSINESS I THINK WE CAN DO A BETTER JOB WITH BETTER EXECUTION THAN THE BANKS.  </a:t>
            </a:r>
          </a:p>
        </p:txBody>
      </p:sp>
      <p:sp>
        <p:nvSpPr>
          <p:cNvPr id="4" name="Slide Number Placeholder 3"/>
          <p:cNvSpPr>
            <a:spLocks noGrp="1"/>
          </p:cNvSpPr>
          <p:nvPr>
            <p:ph type="sldNum" sz="quarter" idx="10"/>
          </p:nvPr>
        </p:nvSpPr>
        <p:spPr/>
        <p:txBody>
          <a:bodyPr/>
          <a:lstStyle/>
          <a:p>
            <a:fld id="{4CBCEA92-F142-4D57-B507-37BDAF44710C}" type="slidenum">
              <a:rPr lang="en-US" smtClean="0"/>
              <a:t>23</a:t>
            </a:fld>
            <a:endParaRPr lang="en-US"/>
          </a:p>
        </p:txBody>
      </p:sp>
    </p:spTree>
    <p:extLst>
      <p:ext uri="{BB962C8B-B14F-4D97-AF65-F5344CB8AC3E}">
        <p14:creationId xmlns:p14="http://schemas.microsoft.com/office/powerpoint/2010/main" val="28783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fastest we can close?  </a:t>
            </a:r>
          </a:p>
          <a:p>
            <a:endParaRPr lang="en-US" dirty="0"/>
          </a:p>
          <a:p>
            <a:r>
              <a:rPr lang="en-US" dirty="0"/>
              <a:t>If the file is a conditional approval we can move very quickly.  </a:t>
            </a:r>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24</a:t>
            </a:fld>
            <a:endParaRPr lang="en-US"/>
          </a:p>
        </p:txBody>
      </p:sp>
    </p:spTree>
    <p:extLst>
      <p:ext uri="{BB962C8B-B14F-4D97-AF65-F5344CB8AC3E}">
        <p14:creationId xmlns:p14="http://schemas.microsoft.com/office/powerpoint/2010/main" val="3872144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highlight>
                  <a:srgbClr val="FFFF00"/>
                </a:highlight>
              </a:rPr>
              <a:t>Red Diamond Home Loans is in my estimation the only independent mortgage banking company that is based in Southlake Texas.  </a:t>
            </a:r>
          </a:p>
          <a:p>
            <a:endParaRPr lang="en-US" sz="1600" dirty="0">
              <a:highlight>
                <a:srgbClr val="FFFF00"/>
              </a:highlight>
            </a:endParaRPr>
          </a:p>
          <a:p>
            <a:r>
              <a:rPr lang="en-US" sz="1600" dirty="0">
                <a:highlight>
                  <a:srgbClr val="FFFF00"/>
                </a:highlight>
              </a:rPr>
              <a:t>IT’S A TOUGH JOB SETTING UP THE COMPANY AND RUNNIGN IT AND REQUIRES CAPITAL TO GET IT DONE.  </a:t>
            </a:r>
          </a:p>
          <a:p>
            <a:endParaRPr lang="en-US" sz="1600" dirty="0">
              <a:highlight>
                <a:srgbClr val="FFFF00"/>
              </a:highlight>
            </a:endParaRPr>
          </a:p>
          <a:p>
            <a:r>
              <a:rPr lang="en-US" sz="1600" dirty="0">
                <a:highlight>
                  <a:srgbClr val="FFFF00"/>
                </a:highlight>
              </a:rPr>
              <a:t>BECAUSE OUR FOCUS ON JUST THE MORTGAGE BUSINESS I THINK WE CAN DO A BETTER JOB WITH BETTER EXECUTION THAN THE BANKS.  </a:t>
            </a:r>
          </a:p>
        </p:txBody>
      </p:sp>
      <p:sp>
        <p:nvSpPr>
          <p:cNvPr id="4" name="Slide Number Placeholder 3"/>
          <p:cNvSpPr>
            <a:spLocks noGrp="1"/>
          </p:cNvSpPr>
          <p:nvPr>
            <p:ph type="sldNum" sz="quarter" idx="10"/>
          </p:nvPr>
        </p:nvSpPr>
        <p:spPr/>
        <p:txBody>
          <a:bodyPr/>
          <a:lstStyle/>
          <a:p>
            <a:fld id="{4CBCEA92-F142-4D57-B507-37BDAF44710C}" type="slidenum">
              <a:rPr lang="en-US" smtClean="0"/>
              <a:t>25</a:t>
            </a:fld>
            <a:endParaRPr lang="en-US"/>
          </a:p>
        </p:txBody>
      </p:sp>
    </p:spTree>
    <p:extLst>
      <p:ext uri="{BB962C8B-B14F-4D97-AF65-F5344CB8AC3E}">
        <p14:creationId xmlns:p14="http://schemas.microsoft.com/office/powerpoint/2010/main" val="3198037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highlight>
                  <a:srgbClr val="FFFF00"/>
                </a:highlight>
              </a:rPr>
              <a:t>Red Diamond Home Loans is in my estimation the only independent mortgage banking company that is based in Southlake Texas.  </a:t>
            </a:r>
          </a:p>
          <a:p>
            <a:endParaRPr lang="en-US" sz="1600" dirty="0">
              <a:highlight>
                <a:srgbClr val="FFFF00"/>
              </a:highlight>
            </a:endParaRPr>
          </a:p>
          <a:p>
            <a:r>
              <a:rPr lang="en-US" sz="1600" dirty="0">
                <a:highlight>
                  <a:srgbClr val="FFFF00"/>
                </a:highlight>
              </a:rPr>
              <a:t>IT’S A TOUGH JOB SETTING UP THE COMPANY AND RUNNIGN IT AND REQUIRES CAPITAL TO GET IT DONE.  </a:t>
            </a:r>
          </a:p>
          <a:p>
            <a:endParaRPr lang="en-US" sz="1600" dirty="0">
              <a:highlight>
                <a:srgbClr val="FFFF00"/>
              </a:highlight>
            </a:endParaRPr>
          </a:p>
          <a:p>
            <a:r>
              <a:rPr lang="en-US" sz="1600" dirty="0">
                <a:highlight>
                  <a:srgbClr val="FFFF00"/>
                </a:highlight>
              </a:rPr>
              <a:t>BECAUSE OUR FOCUS ON JUST THE MORTGAGE BUSINESS I THINK WE CAN DO A BETTER JOB WITH BETTER EXECUTION THAN THE BANKS.  </a:t>
            </a:r>
          </a:p>
        </p:txBody>
      </p:sp>
      <p:sp>
        <p:nvSpPr>
          <p:cNvPr id="4" name="Slide Number Placeholder 3"/>
          <p:cNvSpPr>
            <a:spLocks noGrp="1"/>
          </p:cNvSpPr>
          <p:nvPr>
            <p:ph type="sldNum" sz="quarter" idx="10"/>
          </p:nvPr>
        </p:nvSpPr>
        <p:spPr/>
        <p:txBody>
          <a:bodyPr/>
          <a:lstStyle/>
          <a:p>
            <a:fld id="{4CBCEA92-F142-4D57-B507-37BDAF44710C}" type="slidenum">
              <a:rPr lang="en-US" smtClean="0"/>
              <a:t>26</a:t>
            </a:fld>
            <a:endParaRPr lang="en-US"/>
          </a:p>
        </p:txBody>
      </p:sp>
    </p:spTree>
    <p:extLst>
      <p:ext uri="{BB962C8B-B14F-4D97-AF65-F5344CB8AC3E}">
        <p14:creationId xmlns:p14="http://schemas.microsoft.com/office/powerpoint/2010/main" val="23457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27</a:t>
            </a:fld>
            <a:endParaRPr lang="en-US"/>
          </a:p>
        </p:txBody>
      </p:sp>
    </p:spTree>
    <p:extLst>
      <p:ext uri="{BB962C8B-B14F-4D97-AF65-F5344CB8AC3E}">
        <p14:creationId xmlns:p14="http://schemas.microsoft.com/office/powerpoint/2010/main" val="2273277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28</a:t>
            </a:fld>
            <a:endParaRPr lang="en-US"/>
          </a:p>
        </p:txBody>
      </p:sp>
    </p:spTree>
    <p:extLst>
      <p:ext uri="{BB962C8B-B14F-4D97-AF65-F5344CB8AC3E}">
        <p14:creationId xmlns:p14="http://schemas.microsoft.com/office/powerpoint/2010/main" val="320552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29</a:t>
            </a:fld>
            <a:endParaRPr lang="en-US"/>
          </a:p>
        </p:txBody>
      </p:sp>
    </p:spTree>
    <p:extLst>
      <p:ext uri="{BB962C8B-B14F-4D97-AF65-F5344CB8AC3E}">
        <p14:creationId xmlns:p14="http://schemas.microsoft.com/office/powerpoint/2010/main" val="82395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30</a:t>
            </a:fld>
            <a:endParaRPr lang="en-US"/>
          </a:p>
        </p:txBody>
      </p:sp>
    </p:spTree>
    <p:extLst>
      <p:ext uri="{BB962C8B-B14F-4D97-AF65-F5344CB8AC3E}">
        <p14:creationId xmlns:p14="http://schemas.microsoft.com/office/powerpoint/2010/main" val="1284100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31</a:t>
            </a:fld>
            <a:endParaRPr lang="en-US"/>
          </a:p>
        </p:txBody>
      </p:sp>
    </p:spTree>
    <p:extLst>
      <p:ext uri="{BB962C8B-B14F-4D97-AF65-F5344CB8AC3E}">
        <p14:creationId xmlns:p14="http://schemas.microsoft.com/office/powerpoint/2010/main" val="220472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Fannie Mae and Freddie Mac are separate entities and have separate guidelines, however they are very similar.  </a:t>
            </a:r>
          </a:p>
          <a:p>
            <a:r>
              <a:rPr lang="en-US" dirty="0"/>
              <a:t>  Max Loan Amount in 2017 is $424,100.  </a:t>
            </a:r>
          </a:p>
          <a:p>
            <a:endParaRPr lang="en-US" dirty="0"/>
          </a:p>
          <a:p>
            <a:r>
              <a:rPr lang="en-US" dirty="0"/>
              <a:t>FHA:  Max Loan Amount in DFW in 2017 is $362,250.  </a:t>
            </a:r>
          </a:p>
          <a:p>
            <a:endParaRPr lang="en-US" dirty="0"/>
          </a:p>
          <a:p>
            <a:r>
              <a:rPr lang="en-US" dirty="0"/>
              <a:t>VA:  Max loan without a down payment is $424,100, with a loan amount is $1,million.  </a:t>
            </a:r>
          </a:p>
          <a:p>
            <a:endParaRPr lang="en-US" dirty="0"/>
          </a:p>
          <a:p>
            <a:r>
              <a:rPr lang="en-US" dirty="0"/>
              <a:t>Non QM are loans that do not meet agency guidelines and may be more like stated income. </a:t>
            </a:r>
          </a:p>
          <a:p>
            <a:endParaRPr lang="en-US" dirty="0"/>
          </a:p>
          <a:p>
            <a:endParaRPr lang="en-US" dirty="0"/>
          </a:p>
          <a:p>
            <a:r>
              <a:rPr lang="en-US" dirty="0"/>
              <a:t>With different guidelines it gives us options if a client doesn’t meet one they may meet another. </a:t>
            </a:r>
          </a:p>
          <a:p>
            <a:endParaRPr lang="en-US" dirty="0"/>
          </a:p>
          <a:p>
            <a:r>
              <a:rPr lang="en-US" dirty="0" err="1"/>
              <a:t>Fha</a:t>
            </a:r>
            <a:r>
              <a:rPr lang="en-US" dirty="0"/>
              <a:t> more typically is for lower fico and lower down payment because they don’t have as much risk based pricing.</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15</a:t>
            </a:fld>
            <a:endParaRPr lang="en-US"/>
          </a:p>
        </p:txBody>
      </p:sp>
    </p:spTree>
    <p:extLst>
      <p:ext uri="{BB962C8B-B14F-4D97-AF65-F5344CB8AC3E}">
        <p14:creationId xmlns:p14="http://schemas.microsoft.com/office/powerpoint/2010/main" val="212268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FHA Minimum credit score is probably 580</a:t>
            </a:r>
          </a:p>
          <a:p>
            <a:endParaRPr lang="en-US" dirty="0"/>
          </a:p>
          <a:p>
            <a:r>
              <a:rPr lang="en-US" dirty="0"/>
              <a:t>Conventional minimum is 620</a:t>
            </a:r>
          </a:p>
          <a:p>
            <a:endParaRPr lang="en-US" dirty="0"/>
          </a:p>
          <a:p>
            <a:r>
              <a:rPr lang="en-US" dirty="0"/>
              <a:t>Max DTI is 43-55 depending upon the investor</a:t>
            </a:r>
          </a:p>
          <a:p>
            <a:endParaRPr lang="en-US" dirty="0"/>
          </a:p>
          <a:p>
            <a:r>
              <a:rPr lang="en-US" dirty="0"/>
              <a:t>Big issues are income and cash to close – credit can be figured out up front pretty easily. </a:t>
            </a:r>
          </a:p>
          <a:p>
            <a:endParaRPr lang="en-US" dirty="0"/>
          </a:p>
          <a:p>
            <a:r>
              <a:rPr lang="en-US" dirty="0"/>
              <a:t>Income:  Need that two year history, need an income source that will meet the test.  Capital gains needs to have a 3 year history for example.</a:t>
            </a:r>
          </a:p>
          <a:p>
            <a:endParaRPr lang="en-US" dirty="0"/>
          </a:p>
          <a:p>
            <a:r>
              <a:rPr lang="en-US" dirty="0"/>
              <a:t>Declining income can kill a deal. </a:t>
            </a:r>
          </a:p>
          <a:p>
            <a:endParaRPr lang="en-US" dirty="0"/>
          </a:p>
          <a:p>
            <a:r>
              <a:rPr lang="en-US" dirty="0"/>
              <a:t>Self Employed income is tough…we use the AGI figure on the tax return.</a:t>
            </a:r>
          </a:p>
          <a:p>
            <a:endParaRPr lang="en-US" dirty="0"/>
          </a:p>
          <a:p>
            <a:r>
              <a:rPr lang="en-US" dirty="0"/>
              <a:t>Appraisals have been very good this year. </a:t>
            </a:r>
          </a:p>
        </p:txBody>
      </p:sp>
      <p:sp>
        <p:nvSpPr>
          <p:cNvPr id="4" name="Slide Number Placeholder 3"/>
          <p:cNvSpPr>
            <a:spLocks noGrp="1"/>
          </p:cNvSpPr>
          <p:nvPr>
            <p:ph type="sldNum" sz="quarter" idx="10"/>
          </p:nvPr>
        </p:nvSpPr>
        <p:spPr/>
        <p:txBody>
          <a:bodyPr/>
          <a:lstStyle/>
          <a:p>
            <a:fld id="{4CBCEA92-F142-4D57-B507-37BDAF44710C}" type="slidenum">
              <a:rPr lang="en-US" smtClean="0"/>
              <a:t>16</a:t>
            </a:fld>
            <a:endParaRPr lang="en-US"/>
          </a:p>
        </p:txBody>
      </p:sp>
    </p:spTree>
    <p:extLst>
      <p:ext uri="{BB962C8B-B14F-4D97-AF65-F5344CB8AC3E}">
        <p14:creationId xmlns:p14="http://schemas.microsoft.com/office/powerpoint/2010/main" val="85331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I like to say we CUSTOM MAKE MORTGAGES!  You want to use a lender that will custom make the mortgage with the best terms and service! </a:t>
            </a:r>
          </a:p>
          <a:p>
            <a:endParaRPr lang="en-US" dirty="0"/>
          </a:p>
          <a:p>
            <a:endParaRPr lang="en-US" dirty="0"/>
          </a:p>
          <a:p>
            <a:r>
              <a:rPr lang="en-US" dirty="0"/>
              <a:t>Credit:  We use the low middle score for both borrowers.  The credit cost with Fannie can be high if the Fico score is low.  1 point off on a credit score can impact the pricing. </a:t>
            </a:r>
          </a:p>
          <a:p>
            <a:endParaRPr lang="en-US" dirty="0"/>
          </a:p>
          <a:p>
            <a:r>
              <a:rPr lang="en-US" dirty="0"/>
              <a:t>What are Loan Level Price Adjustments – Fannie Mae  - </a:t>
            </a:r>
          </a:p>
          <a:p>
            <a:endParaRPr lang="en-US" dirty="0"/>
          </a:p>
          <a:p>
            <a:r>
              <a:rPr lang="en-US" dirty="0">
                <a:highlight>
                  <a:srgbClr val="FFFF00"/>
                </a:highlight>
              </a:rPr>
              <a:t>FHA and VA do not hit the borrower for a lower fico score. </a:t>
            </a:r>
          </a:p>
          <a:p>
            <a:endParaRPr lang="en-US" dirty="0"/>
          </a:p>
          <a:p>
            <a:r>
              <a:rPr lang="en-US" dirty="0"/>
              <a:t>Capacity – FHA has higher debt to income ratios, all DTI’s are really set by the Automated underwriting engines.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a:p>
        </p:txBody>
      </p:sp>
    </p:spTree>
    <p:extLst>
      <p:ext uri="{BB962C8B-B14F-4D97-AF65-F5344CB8AC3E}">
        <p14:creationId xmlns:p14="http://schemas.microsoft.com/office/powerpoint/2010/main" val="327744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variations in the guidelines between investors.</a:t>
            </a:r>
          </a:p>
          <a:p>
            <a:endParaRPr lang="en-US" dirty="0"/>
          </a:p>
          <a:p>
            <a:r>
              <a:rPr lang="en-US" dirty="0"/>
              <a:t>Jumbo investors have even more stringent requirements than Fannie Mae and Freddie mac.</a:t>
            </a:r>
          </a:p>
          <a:p>
            <a:endParaRPr lang="en-US" dirty="0"/>
          </a:p>
          <a:p>
            <a:r>
              <a:rPr lang="en-US" dirty="0"/>
              <a:t>Jumbo investors set their own underwriting guidelines and typically don’t use agency guidelines.</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18</a:t>
            </a:fld>
            <a:endParaRPr lang="en-US"/>
          </a:p>
        </p:txBody>
      </p:sp>
    </p:spTree>
    <p:extLst>
      <p:ext uri="{BB962C8B-B14F-4D97-AF65-F5344CB8AC3E}">
        <p14:creationId xmlns:p14="http://schemas.microsoft.com/office/powerpoint/2010/main" val="295362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benefits from the insurance?  The Investor, not the borrower. </a:t>
            </a:r>
          </a:p>
          <a:p>
            <a:endParaRPr lang="en-US" dirty="0"/>
          </a:p>
          <a:p>
            <a:r>
              <a:rPr lang="en-US" dirty="0"/>
              <a:t>Conventional PMI is lower with better credit scores</a:t>
            </a:r>
          </a:p>
          <a:p>
            <a:endParaRPr lang="en-US" dirty="0"/>
          </a:p>
          <a:p>
            <a:r>
              <a:rPr lang="en-US" dirty="0"/>
              <a:t>FHA &amp; VA do not charge more for lower credit scores.  (this is why they are a better fit for lower credit score borrowers)</a:t>
            </a:r>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19</a:t>
            </a:fld>
            <a:endParaRPr lang="en-US"/>
          </a:p>
        </p:txBody>
      </p:sp>
    </p:spTree>
    <p:extLst>
      <p:ext uri="{BB962C8B-B14F-4D97-AF65-F5344CB8AC3E}">
        <p14:creationId xmlns:p14="http://schemas.microsoft.com/office/powerpoint/2010/main" val="1672684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your clients a little about the new mortgage process.  </a:t>
            </a:r>
          </a:p>
          <a:p>
            <a:endParaRPr lang="en-US" dirty="0"/>
          </a:p>
          <a:p>
            <a:r>
              <a:rPr lang="en-US" dirty="0"/>
              <a:t>3 sets of disclosures must be signed during the processing of their loan.</a:t>
            </a:r>
          </a:p>
          <a:p>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20</a:t>
            </a:fld>
            <a:endParaRPr lang="en-US"/>
          </a:p>
        </p:txBody>
      </p:sp>
    </p:spTree>
    <p:extLst>
      <p:ext uri="{BB962C8B-B14F-4D97-AF65-F5344CB8AC3E}">
        <p14:creationId xmlns:p14="http://schemas.microsoft.com/office/powerpoint/2010/main" val="2998067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loans we produce are paperless and all work with our clients and investors is via paperless transmission in secure environments. </a:t>
            </a:r>
          </a:p>
        </p:txBody>
      </p:sp>
      <p:sp>
        <p:nvSpPr>
          <p:cNvPr id="4" name="Slide Number Placeholder 3"/>
          <p:cNvSpPr>
            <a:spLocks noGrp="1"/>
          </p:cNvSpPr>
          <p:nvPr>
            <p:ph type="sldNum" sz="quarter" idx="10"/>
          </p:nvPr>
        </p:nvSpPr>
        <p:spPr/>
        <p:txBody>
          <a:bodyPr/>
          <a:lstStyle/>
          <a:p>
            <a:fld id="{4CBCEA92-F142-4D57-B507-37BDAF44710C}" type="slidenum">
              <a:rPr lang="en-US" smtClean="0"/>
              <a:t>21</a:t>
            </a:fld>
            <a:endParaRPr lang="en-US"/>
          </a:p>
        </p:txBody>
      </p:sp>
    </p:spTree>
    <p:extLst>
      <p:ext uri="{BB962C8B-B14F-4D97-AF65-F5344CB8AC3E}">
        <p14:creationId xmlns:p14="http://schemas.microsoft.com/office/powerpoint/2010/main" val="3605680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highlight>
                  <a:srgbClr val="FFFF00"/>
                </a:highlight>
              </a:rPr>
              <a:t>Red Diamond Home Loans is in my estimation the only independent mortgage banking company that is based in Southlake Texas.  </a:t>
            </a:r>
          </a:p>
          <a:p>
            <a:endParaRPr lang="en-US" sz="1600" dirty="0">
              <a:highlight>
                <a:srgbClr val="FFFF00"/>
              </a:highlight>
            </a:endParaRPr>
          </a:p>
          <a:p>
            <a:r>
              <a:rPr lang="en-US" sz="1600" dirty="0">
                <a:highlight>
                  <a:srgbClr val="FFFF00"/>
                </a:highlight>
              </a:rPr>
              <a:t>IT’S A TOUGH JOB SETTING UP THE COMPANY AND RUNNIGN IT AND REQUIRES CAPITAL TO GET IT DONE.  </a:t>
            </a:r>
          </a:p>
          <a:p>
            <a:endParaRPr lang="en-US" sz="1600" dirty="0">
              <a:highlight>
                <a:srgbClr val="FFFF00"/>
              </a:highlight>
            </a:endParaRPr>
          </a:p>
          <a:p>
            <a:r>
              <a:rPr lang="en-US" sz="1600" dirty="0">
                <a:highlight>
                  <a:srgbClr val="FFFF00"/>
                </a:highlight>
              </a:rPr>
              <a:t>BECAUSE OUR FOCUS ON JUST THE MORTGAGE BUSINESS I THINK WE CAN DO A BETTER JOB WITH BETTER EXECUTION THAN THE BANKS.  </a:t>
            </a:r>
          </a:p>
        </p:txBody>
      </p:sp>
      <p:sp>
        <p:nvSpPr>
          <p:cNvPr id="4" name="Slide Number Placeholder 3"/>
          <p:cNvSpPr>
            <a:spLocks noGrp="1"/>
          </p:cNvSpPr>
          <p:nvPr>
            <p:ph type="sldNum" sz="quarter" idx="10"/>
          </p:nvPr>
        </p:nvSpPr>
        <p:spPr/>
        <p:txBody>
          <a:bodyPr/>
          <a:lstStyle/>
          <a:p>
            <a:fld id="{4CBCEA92-F142-4D57-B507-37BDAF44710C}" type="slidenum">
              <a:rPr lang="en-US" smtClean="0"/>
              <a:t>22</a:t>
            </a:fld>
            <a:endParaRPr lang="en-US"/>
          </a:p>
        </p:txBody>
      </p:sp>
    </p:spTree>
    <p:extLst>
      <p:ext uri="{BB962C8B-B14F-4D97-AF65-F5344CB8AC3E}">
        <p14:creationId xmlns:p14="http://schemas.microsoft.com/office/powerpoint/2010/main" val="165043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176D-AE7F-4C75-8702-174497EB0C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D1E203-9E36-42CA-A8E3-83839A55F8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07220-EEE1-4405-BFF9-3831C123D322}"/>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5" name="Footer Placeholder 4">
            <a:extLst>
              <a:ext uri="{FF2B5EF4-FFF2-40B4-BE49-F238E27FC236}">
                <a16:creationId xmlns:a16="http://schemas.microsoft.com/office/drawing/2014/main" id="{1CAD2470-6524-4422-A6EC-2C4A341E4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5B3E5-754E-466C-9358-E1BAC149F90E}"/>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4478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5D94-EA10-4243-A0AA-270B4A8984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E1E144-FFA5-44EC-A2AC-C8AB77D101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5E51E-04E5-4350-8B72-587CDBA4EE7D}"/>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5" name="Footer Placeholder 4">
            <a:extLst>
              <a:ext uri="{FF2B5EF4-FFF2-40B4-BE49-F238E27FC236}">
                <a16:creationId xmlns:a16="http://schemas.microsoft.com/office/drawing/2014/main" id="{E0E34556-BA22-4C43-9FDD-18123569C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B4448-098B-4136-910A-377194CA8A41}"/>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4086345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17328-9C82-4F67-A434-E79C4BD68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40AB7-3BE9-4448-8461-2FA50FB5BC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20BD4-79F9-470B-9E0E-FB373EDDF0AB}"/>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5" name="Footer Placeholder 4">
            <a:extLst>
              <a:ext uri="{FF2B5EF4-FFF2-40B4-BE49-F238E27FC236}">
                <a16:creationId xmlns:a16="http://schemas.microsoft.com/office/drawing/2014/main" id="{C0205556-90E8-4054-8160-9518FAC10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56789-6277-4EC7-A70E-EE685B11B9C2}"/>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1828589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3923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407729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B0FE-CFA9-4917-8262-60565A11D3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1CAEB-9EAE-4EFB-9D10-D085DB9E35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D4E37-10FD-49F9-98C1-25DC4FF469B0}"/>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5" name="Footer Placeholder 4">
            <a:extLst>
              <a:ext uri="{FF2B5EF4-FFF2-40B4-BE49-F238E27FC236}">
                <a16:creationId xmlns:a16="http://schemas.microsoft.com/office/drawing/2014/main" id="{EED2EC72-5085-4DD2-A689-573F74CDD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C39FC-73F7-4E21-94F4-44A36C645B44}"/>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141285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BE2B-215C-4D11-A86B-64EA3538D5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B8F24F-A67E-456D-B5CB-620E8A5DFF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591A4C-E5BB-4D0C-BAC3-7EBAC290B7C7}"/>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5" name="Footer Placeholder 4">
            <a:extLst>
              <a:ext uri="{FF2B5EF4-FFF2-40B4-BE49-F238E27FC236}">
                <a16:creationId xmlns:a16="http://schemas.microsoft.com/office/drawing/2014/main" id="{308BD803-BB2E-4E27-9A68-40A7F3448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334D2-13A9-4941-882B-26AD1E3576E2}"/>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3358248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D74F6-2189-4B5B-A37D-F2885EC2B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41717-E09C-46A2-AE24-B86B355FB2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D4CAC-8498-4414-ADDC-D5FA23B388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633C07-687D-4B7C-B164-A8D65C6BD2C9}"/>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6" name="Footer Placeholder 5">
            <a:extLst>
              <a:ext uri="{FF2B5EF4-FFF2-40B4-BE49-F238E27FC236}">
                <a16:creationId xmlns:a16="http://schemas.microsoft.com/office/drawing/2014/main" id="{76629305-7C93-47F3-B14F-0EEBF59CA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328A0-BF5D-47ED-95D0-A306060DB882}"/>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270610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F2BA-4F76-42F0-98B3-9243DE3875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F950F8-0DE4-4C49-AF43-1AA7852F9D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AA00F9-F9E6-45E2-B03D-270FEC1C234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64CD6E-ACDD-4521-82A5-F8B940A55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8B7753-6ECF-4B5A-8922-BAFDBE1A4C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5D248C-35EE-476E-862F-70D664358240}"/>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8" name="Footer Placeholder 7">
            <a:extLst>
              <a:ext uri="{FF2B5EF4-FFF2-40B4-BE49-F238E27FC236}">
                <a16:creationId xmlns:a16="http://schemas.microsoft.com/office/drawing/2014/main" id="{49BA36B7-66BC-4BEE-8729-F3342DB4E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0F3A6-0CB5-4237-A4CB-A00C3827A348}"/>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252700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E31B-3777-4098-B0AE-58196F9DA0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C6F45F-0067-4874-BB80-759DE3ACE60A}"/>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4" name="Footer Placeholder 3">
            <a:extLst>
              <a:ext uri="{FF2B5EF4-FFF2-40B4-BE49-F238E27FC236}">
                <a16:creationId xmlns:a16="http://schemas.microsoft.com/office/drawing/2014/main" id="{D5D56E93-641E-4BE1-A4D3-43E606974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3F9B53-5FEC-432F-A110-E27D6939F4EA}"/>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376373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6A378-CC0D-4755-AC10-BB92810B181C}"/>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3" name="Footer Placeholder 2">
            <a:extLst>
              <a:ext uri="{FF2B5EF4-FFF2-40B4-BE49-F238E27FC236}">
                <a16:creationId xmlns:a16="http://schemas.microsoft.com/office/drawing/2014/main" id="{096F3387-DE7D-40AD-82D0-DE6475707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278F05-0A42-47A1-AD5A-D13019FC56EC}"/>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305027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723F-F824-47F0-85D1-A1F8BF50BC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7D62F6-03D9-4734-80AD-EF7F72FA7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94E33-42E7-4FB1-9835-04FAA3CC5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06A279-310C-486C-9B82-1EFBAA6EC75C}"/>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6" name="Footer Placeholder 5">
            <a:extLst>
              <a:ext uri="{FF2B5EF4-FFF2-40B4-BE49-F238E27FC236}">
                <a16:creationId xmlns:a16="http://schemas.microsoft.com/office/drawing/2014/main" id="{7B084CE3-DC19-4D09-AA0C-3EA5D2E7C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4CB6C3-14A2-4DD2-946B-DBC5E087E898}"/>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213428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DAB7-5CDE-4368-A30E-25D523858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7983EA-C9E1-4152-AEE4-56D5A7673C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CAFB58-4A5A-4037-9F15-2CD0932BC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036738-7EF1-4176-94DD-708437A26CF2}"/>
              </a:ext>
            </a:extLst>
          </p:cNvPr>
          <p:cNvSpPr>
            <a:spLocks noGrp="1"/>
          </p:cNvSpPr>
          <p:nvPr>
            <p:ph type="dt" sz="half" idx="10"/>
          </p:nvPr>
        </p:nvSpPr>
        <p:spPr/>
        <p:txBody>
          <a:bodyPr/>
          <a:lstStyle/>
          <a:p>
            <a:fld id="{AE9BAC7A-FC70-4B15-81EA-7386DDAB0C53}" type="datetimeFigureOut">
              <a:rPr lang="en-US" smtClean="0"/>
              <a:t>3/6/2018</a:t>
            </a:fld>
            <a:endParaRPr lang="en-US"/>
          </a:p>
        </p:txBody>
      </p:sp>
      <p:sp>
        <p:nvSpPr>
          <p:cNvPr id="6" name="Footer Placeholder 5">
            <a:extLst>
              <a:ext uri="{FF2B5EF4-FFF2-40B4-BE49-F238E27FC236}">
                <a16:creationId xmlns:a16="http://schemas.microsoft.com/office/drawing/2014/main" id="{36AEAF6A-A6D5-4873-BF42-FC8D22E864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ABAE4D-C30F-4639-BCCB-3A07FC8AEBFF}"/>
              </a:ext>
            </a:extLst>
          </p:cNvPr>
          <p:cNvSpPr>
            <a:spLocks noGrp="1"/>
          </p:cNvSpPr>
          <p:nvPr>
            <p:ph type="sldNum" sz="quarter" idx="12"/>
          </p:nvPr>
        </p:nvSpPr>
        <p:spPr/>
        <p:txBody>
          <a:bodyPr/>
          <a:lstStyle/>
          <a:p>
            <a:fld id="{5D818FA9-4593-45E8-B578-9D28171B8A91}" type="slidenum">
              <a:rPr lang="en-US" smtClean="0"/>
              <a:t>‹#›</a:t>
            </a:fld>
            <a:endParaRPr lang="en-US"/>
          </a:p>
        </p:txBody>
      </p:sp>
    </p:spTree>
    <p:extLst>
      <p:ext uri="{BB962C8B-B14F-4D97-AF65-F5344CB8AC3E}">
        <p14:creationId xmlns:p14="http://schemas.microsoft.com/office/powerpoint/2010/main" val="194542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A4BFD-669A-4E6D-9970-1B3AE3EF4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6801F8-27A4-4FB3-8961-9BED2ED45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A14F-95F4-4D63-9700-95A22B66A4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BAC7A-FC70-4B15-81EA-7386DDAB0C53}" type="datetimeFigureOut">
              <a:rPr lang="en-US" smtClean="0"/>
              <a:t>3/6/2018</a:t>
            </a:fld>
            <a:endParaRPr lang="en-US"/>
          </a:p>
        </p:txBody>
      </p:sp>
      <p:sp>
        <p:nvSpPr>
          <p:cNvPr id="5" name="Footer Placeholder 4">
            <a:extLst>
              <a:ext uri="{FF2B5EF4-FFF2-40B4-BE49-F238E27FC236}">
                <a16:creationId xmlns:a16="http://schemas.microsoft.com/office/drawing/2014/main" id="{B5D9B2FA-9F6E-4530-B23D-E38BFE2505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9FF7F5-493E-4D9E-BB3B-3F7423FB4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18FA9-4593-45E8-B578-9D28171B8A91}" type="slidenum">
              <a:rPr lang="en-US" smtClean="0"/>
              <a:t>‹#›</a:t>
            </a:fld>
            <a:endParaRPr lang="en-US"/>
          </a:p>
        </p:txBody>
      </p:sp>
    </p:spTree>
    <p:extLst>
      <p:ext uri="{BB962C8B-B14F-4D97-AF65-F5344CB8AC3E}">
        <p14:creationId xmlns:p14="http://schemas.microsoft.com/office/powerpoint/2010/main" val="797449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www.vahomeloancompany.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jpg"/><Relationship Id="rId7" Type="http://schemas.openxmlformats.org/officeDocument/2006/relationships/image" Target="../media/image20.gi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10" Type="http://schemas.openxmlformats.org/officeDocument/2006/relationships/image" Target="../media/image22.jpg"/><Relationship Id="rId4" Type="http://schemas.openxmlformats.org/officeDocument/2006/relationships/image" Target="../media/image1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6503B0-B737-40F8-BDF9-96DCEC1AE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 y="-7504"/>
            <a:ext cx="12192000" cy="6858000"/>
          </a:xfrm>
          <a:prstGeom prst="rect">
            <a:avLst/>
          </a:prstGeom>
        </p:spPr>
      </p:pic>
      <p:pic>
        <p:nvPicPr>
          <p:cNvPr id="7" name="Picture 6">
            <a:extLst>
              <a:ext uri="{FF2B5EF4-FFF2-40B4-BE49-F238E27FC236}">
                <a16:creationId xmlns:a16="http://schemas.microsoft.com/office/drawing/2014/main" id="{64105699-18C3-4BFC-A504-8E53276D1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48440"/>
            <a:ext cx="3475068" cy="883694"/>
          </a:xfrm>
          <a:prstGeom prst="rect">
            <a:avLst/>
          </a:prstGeom>
        </p:spPr>
      </p:pic>
      <p:pic>
        <p:nvPicPr>
          <p:cNvPr id="9" name="Picture 8">
            <a:extLst>
              <a:ext uri="{FF2B5EF4-FFF2-40B4-BE49-F238E27FC236}">
                <a16:creationId xmlns:a16="http://schemas.microsoft.com/office/drawing/2014/main" id="{55DF857C-161E-483F-B9C9-EDF3C3E1D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217" y="4865615"/>
            <a:ext cx="3475851" cy="1448272"/>
          </a:xfrm>
          <a:prstGeom prst="rect">
            <a:avLst/>
          </a:prstGeom>
        </p:spPr>
      </p:pic>
      <p:sp>
        <p:nvSpPr>
          <p:cNvPr id="10" name="TextBox 9">
            <a:extLst>
              <a:ext uri="{FF2B5EF4-FFF2-40B4-BE49-F238E27FC236}">
                <a16:creationId xmlns:a16="http://schemas.microsoft.com/office/drawing/2014/main" id="{9E006C24-F987-4117-87E9-40C844F805CB}"/>
              </a:ext>
            </a:extLst>
          </p:cNvPr>
          <p:cNvSpPr txBox="1"/>
          <p:nvPr/>
        </p:nvSpPr>
        <p:spPr>
          <a:xfrm>
            <a:off x="5844074" y="1115486"/>
            <a:ext cx="3956179" cy="1938992"/>
          </a:xfrm>
          <a:prstGeom prst="rect">
            <a:avLst/>
          </a:prstGeom>
          <a:noFill/>
        </p:spPr>
        <p:txBody>
          <a:bodyPr wrap="square" rtlCol="0">
            <a:spAutoFit/>
          </a:bodyPr>
          <a:lstStyle/>
          <a:p>
            <a:pPr algn="ctr"/>
            <a:r>
              <a:rPr lang="en-US" sz="6000" dirty="0">
                <a:latin typeface="Garamond" panose="02020404030301010803" pitchFamily="18" charset="0"/>
              </a:rPr>
              <a:t>Continuing Education </a:t>
            </a:r>
          </a:p>
        </p:txBody>
      </p:sp>
      <p:sp>
        <p:nvSpPr>
          <p:cNvPr id="11" name="TextBox 10">
            <a:extLst>
              <a:ext uri="{FF2B5EF4-FFF2-40B4-BE49-F238E27FC236}">
                <a16:creationId xmlns:a16="http://schemas.microsoft.com/office/drawing/2014/main" id="{7E277422-B6F5-40EA-8341-2B93B0A0520B}"/>
              </a:ext>
            </a:extLst>
          </p:cNvPr>
          <p:cNvSpPr txBox="1"/>
          <p:nvPr/>
        </p:nvSpPr>
        <p:spPr>
          <a:xfrm>
            <a:off x="5917256" y="3141527"/>
            <a:ext cx="3831772" cy="400110"/>
          </a:xfrm>
          <a:prstGeom prst="rect">
            <a:avLst/>
          </a:prstGeom>
          <a:noFill/>
        </p:spPr>
        <p:txBody>
          <a:bodyPr wrap="square" rtlCol="0">
            <a:spAutoFit/>
          </a:bodyPr>
          <a:lstStyle/>
          <a:p>
            <a:pPr algn="ctr"/>
            <a:r>
              <a:rPr lang="en-US" sz="2000" dirty="0">
                <a:latin typeface="Garamond" panose="02020404030301010803" pitchFamily="18" charset="0"/>
              </a:rPr>
              <a:t>Presented by Mike &amp; Rachel Porter</a:t>
            </a:r>
          </a:p>
        </p:txBody>
      </p:sp>
      <p:sp>
        <p:nvSpPr>
          <p:cNvPr id="12" name="TextBox 11">
            <a:extLst>
              <a:ext uri="{FF2B5EF4-FFF2-40B4-BE49-F238E27FC236}">
                <a16:creationId xmlns:a16="http://schemas.microsoft.com/office/drawing/2014/main" id="{F54FE894-9D70-4FA3-A2B3-B8AF5B6FD795}"/>
              </a:ext>
            </a:extLst>
          </p:cNvPr>
          <p:cNvSpPr txBox="1"/>
          <p:nvPr/>
        </p:nvSpPr>
        <p:spPr>
          <a:xfrm>
            <a:off x="6096000" y="3931268"/>
            <a:ext cx="2200712" cy="276999"/>
          </a:xfrm>
          <a:prstGeom prst="rect">
            <a:avLst/>
          </a:prstGeom>
          <a:noFill/>
        </p:spPr>
        <p:txBody>
          <a:bodyPr wrap="square" rtlCol="0">
            <a:spAutoFit/>
          </a:bodyPr>
          <a:lstStyle/>
          <a:p>
            <a:r>
              <a:rPr lang="en-US" sz="1200" dirty="0"/>
              <a:t>Sponsored by: </a:t>
            </a:r>
          </a:p>
        </p:txBody>
      </p:sp>
    </p:spTree>
    <p:extLst>
      <p:ext uri="{BB962C8B-B14F-4D97-AF65-F5344CB8AC3E}">
        <p14:creationId xmlns:p14="http://schemas.microsoft.com/office/powerpoint/2010/main" val="252235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DD451C-91AD-4F7B-8C3D-8812216E9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Content Placeholder 4">
            <a:extLst>
              <a:ext uri="{FF2B5EF4-FFF2-40B4-BE49-F238E27FC236}">
                <a16:creationId xmlns:a16="http://schemas.microsoft.com/office/drawing/2014/main" id="{E0E0C07C-C59A-4A71-885A-38638FA894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07836" y="3788444"/>
            <a:ext cx="2952597" cy="290573"/>
          </a:xfrm>
        </p:spPr>
      </p:pic>
      <p:sp>
        <p:nvSpPr>
          <p:cNvPr id="10" name="TextBox 9">
            <a:extLst>
              <a:ext uri="{FF2B5EF4-FFF2-40B4-BE49-F238E27FC236}">
                <a16:creationId xmlns:a16="http://schemas.microsoft.com/office/drawing/2014/main" id="{BE2A8A22-2CBE-48B8-8743-A6A8D3A5F452}"/>
              </a:ext>
            </a:extLst>
          </p:cNvPr>
          <p:cNvSpPr txBox="1"/>
          <p:nvPr/>
        </p:nvSpPr>
        <p:spPr>
          <a:xfrm>
            <a:off x="4047930" y="4370665"/>
            <a:ext cx="4096139" cy="2400657"/>
          </a:xfrm>
          <a:prstGeom prst="rect">
            <a:avLst/>
          </a:prstGeom>
          <a:noFill/>
        </p:spPr>
        <p:txBody>
          <a:bodyPr wrap="square" rtlCol="0">
            <a:spAutoFit/>
          </a:bodyPr>
          <a:lstStyle/>
          <a:p>
            <a:pPr algn="ctr"/>
            <a:r>
              <a:rPr lang="en-US" sz="1000" dirty="0">
                <a:solidFill>
                  <a:schemeClr val="bg1"/>
                </a:solidFill>
              </a:rPr>
              <a:t>Loan application</a:t>
            </a:r>
          </a:p>
          <a:p>
            <a:pPr algn="ctr"/>
            <a:r>
              <a:rPr lang="en-US" sz="1000" dirty="0">
                <a:solidFill>
                  <a:schemeClr val="bg1"/>
                </a:solidFill>
              </a:rPr>
              <a:t>Transmittal Summary</a:t>
            </a:r>
          </a:p>
          <a:p>
            <a:pPr algn="ctr"/>
            <a:r>
              <a:rPr lang="en-US" sz="1000" dirty="0">
                <a:solidFill>
                  <a:schemeClr val="bg1"/>
                </a:solidFill>
              </a:rPr>
              <a:t>FHA/VA Addendums</a:t>
            </a:r>
          </a:p>
          <a:p>
            <a:pPr algn="ctr"/>
            <a:r>
              <a:rPr lang="en-US" sz="1000" dirty="0">
                <a:solidFill>
                  <a:schemeClr val="bg1"/>
                </a:solidFill>
              </a:rPr>
              <a:t>Fees Worksheet</a:t>
            </a:r>
          </a:p>
          <a:p>
            <a:pPr algn="ctr"/>
            <a:r>
              <a:rPr lang="en-US" sz="1000" dirty="0">
                <a:solidFill>
                  <a:schemeClr val="bg1"/>
                </a:solidFill>
              </a:rPr>
              <a:t>Loan Estimate</a:t>
            </a:r>
          </a:p>
          <a:p>
            <a:pPr algn="ctr"/>
            <a:r>
              <a:rPr lang="en-US" sz="1000" dirty="0">
                <a:solidFill>
                  <a:schemeClr val="bg1"/>
                </a:solidFill>
              </a:rPr>
              <a:t>Service Providers List</a:t>
            </a:r>
          </a:p>
          <a:p>
            <a:pPr algn="ctr"/>
            <a:r>
              <a:rPr lang="en-US" sz="1000" dirty="0">
                <a:solidFill>
                  <a:schemeClr val="bg1"/>
                </a:solidFill>
              </a:rPr>
              <a:t>Anti-Steering Disclosures</a:t>
            </a:r>
          </a:p>
          <a:p>
            <a:pPr algn="ctr"/>
            <a:r>
              <a:rPr lang="en-US" sz="1000" dirty="0">
                <a:solidFill>
                  <a:schemeClr val="bg1"/>
                </a:solidFill>
              </a:rPr>
              <a:t>HOEPA Homeownership Counseling</a:t>
            </a:r>
          </a:p>
          <a:p>
            <a:pPr algn="ctr"/>
            <a:r>
              <a:rPr lang="en-US" sz="1000" dirty="0">
                <a:solidFill>
                  <a:schemeClr val="bg1"/>
                </a:solidFill>
              </a:rPr>
              <a:t>4506-T</a:t>
            </a:r>
          </a:p>
          <a:p>
            <a:pPr algn="ctr"/>
            <a:r>
              <a:rPr lang="en-US" sz="1000" dirty="0">
                <a:solidFill>
                  <a:schemeClr val="bg1"/>
                </a:solidFill>
              </a:rPr>
              <a:t>SSA-89</a:t>
            </a:r>
          </a:p>
          <a:p>
            <a:pPr algn="ctr"/>
            <a:r>
              <a:rPr lang="en-US" sz="1000" dirty="0">
                <a:solidFill>
                  <a:schemeClr val="bg1"/>
                </a:solidFill>
              </a:rPr>
              <a:t>Closing Costs Worksheet</a:t>
            </a:r>
          </a:p>
          <a:p>
            <a:pPr algn="ctr"/>
            <a:r>
              <a:rPr lang="en-US" sz="1000" dirty="0">
                <a:solidFill>
                  <a:schemeClr val="bg1"/>
                </a:solidFill>
              </a:rPr>
              <a:t>Closing Disclosure </a:t>
            </a:r>
          </a:p>
          <a:p>
            <a:pPr algn="ctr"/>
            <a:r>
              <a:rPr lang="en-US" sz="1000" dirty="0">
                <a:solidFill>
                  <a:schemeClr val="bg1"/>
                </a:solidFill>
              </a:rPr>
              <a:t>VA Loan Analysis</a:t>
            </a:r>
          </a:p>
          <a:p>
            <a:pPr algn="ctr"/>
            <a:r>
              <a:rPr lang="en-US" sz="1000" dirty="0">
                <a:solidFill>
                  <a:schemeClr val="bg1"/>
                </a:solidFill>
              </a:rPr>
              <a:t>VA Loan Summary</a:t>
            </a:r>
          </a:p>
          <a:p>
            <a:pPr algn="ctr"/>
            <a:r>
              <a:rPr lang="en-US" sz="1000" dirty="0">
                <a:solidFill>
                  <a:schemeClr val="bg1"/>
                </a:solidFill>
              </a:rPr>
              <a:t>VOE</a:t>
            </a:r>
          </a:p>
        </p:txBody>
      </p:sp>
    </p:spTree>
    <p:extLst>
      <p:ext uri="{BB962C8B-B14F-4D97-AF65-F5344CB8AC3E}">
        <p14:creationId xmlns:p14="http://schemas.microsoft.com/office/powerpoint/2010/main" val="2953818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F141-2E21-4DFA-8B27-46FB0D0ED80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F4B65EB-833A-4FD8-B602-C95F70AAD3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424581"/>
          </a:xfrm>
        </p:spPr>
      </p:pic>
      <p:pic>
        <p:nvPicPr>
          <p:cNvPr id="4" name="Picture 3">
            <a:extLst>
              <a:ext uri="{FF2B5EF4-FFF2-40B4-BE49-F238E27FC236}">
                <a16:creationId xmlns:a16="http://schemas.microsoft.com/office/drawing/2014/main" id="{2B3AB758-F2DC-47F7-9C84-0D2D30494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825" y="2482015"/>
            <a:ext cx="4874350" cy="2741823"/>
          </a:xfrm>
          <a:prstGeom prst="rect">
            <a:avLst/>
          </a:prstGeom>
          <a:effectLst>
            <a:softEdge rad="63500"/>
          </a:effectLst>
        </p:spPr>
      </p:pic>
    </p:spTree>
    <p:extLst>
      <p:ext uri="{BB962C8B-B14F-4D97-AF65-F5344CB8AC3E}">
        <p14:creationId xmlns:p14="http://schemas.microsoft.com/office/powerpoint/2010/main" val="240090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0309B9-B06B-4E44-97C4-BFBD5C136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844856"/>
          </a:xfrm>
          <a:prstGeom prst="rect">
            <a:avLst/>
          </a:prstGeom>
        </p:spPr>
      </p:pic>
      <p:sp>
        <p:nvSpPr>
          <p:cNvPr id="2" name="Title 1">
            <a:extLst>
              <a:ext uri="{FF2B5EF4-FFF2-40B4-BE49-F238E27FC236}">
                <a16:creationId xmlns:a16="http://schemas.microsoft.com/office/drawing/2014/main" id="{DFE4917D-E3DD-4EDB-9AC9-0CDCF849E4CF}"/>
              </a:ext>
            </a:extLst>
          </p:cNvPr>
          <p:cNvSpPr>
            <a:spLocks noGrp="1"/>
          </p:cNvSpPr>
          <p:nvPr>
            <p:ph type="title"/>
          </p:nvPr>
        </p:nvSpPr>
        <p:spPr>
          <a:xfrm>
            <a:off x="2982836" y="97516"/>
            <a:ext cx="8289023" cy="1325563"/>
          </a:xfrm>
        </p:spPr>
        <p:txBody>
          <a:bodyPr/>
          <a:lstStyle/>
          <a:p>
            <a:pPr algn="ctr"/>
            <a:r>
              <a:rPr lang="en-US" dirty="0"/>
              <a:t>&amp; finally, everyone’s favorite place: </a:t>
            </a:r>
          </a:p>
        </p:txBody>
      </p:sp>
      <p:pic>
        <p:nvPicPr>
          <p:cNvPr id="5" name="Content Placeholder 4">
            <a:extLst>
              <a:ext uri="{FF2B5EF4-FFF2-40B4-BE49-F238E27FC236}">
                <a16:creationId xmlns:a16="http://schemas.microsoft.com/office/drawing/2014/main" id="{A9ED8887-72C2-424F-B249-80AE40B19F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1699" y="1583770"/>
            <a:ext cx="4997226" cy="3331484"/>
          </a:xfrm>
          <a:ln w="76200">
            <a:solidFill>
              <a:srgbClr val="C00000"/>
            </a:solidFill>
          </a:ln>
        </p:spPr>
      </p:pic>
      <p:sp>
        <p:nvSpPr>
          <p:cNvPr id="6" name="TextBox 5">
            <a:extLst>
              <a:ext uri="{FF2B5EF4-FFF2-40B4-BE49-F238E27FC236}">
                <a16:creationId xmlns:a16="http://schemas.microsoft.com/office/drawing/2014/main" id="{A4461FB3-AB77-4A9A-9756-A3E71F9613AD}"/>
              </a:ext>
            </a:extLst>
          </p:cNvPr>
          <p:cNvSpPr txBox="1"/>
          <p:nvPr/>
        </p:nvSpPr>
        <p:spPr>
          <a:xfrm>
            <a:off x="1269019" y="2782669"/>
            <a:ext cx="5161729" cy="646331"/>
          </a:xfrm>
          <a:prstGeom prst="rect">
            <a:avLst/>
          </a:prstGeom>
          <a:noFill/>
        </p:spPr>
        <p:txBody>
          <a:bodyPr wrap="square" rtlCol="0">
            <a:spAutoFit/>
          </a:bodyPr>
          <a:lstStyle/>
          <a:p>
            <a:pPr algn="ctr"/>
            <a:r>
              <a:rPr lang="en-US" sz="3600" dirty="0">
                <a:solidFill>
                  <a:srgbClr val="AD0707"/>
                </a:solidFill>
                <a:latin typeface="Script MT Bold" panose="03040602040607080904" pitchFamily="66" charset="0"/>
              </a:rPr>
              <a:t>The Closing Table</a:t>
            </a:r>
          </a:p>
        </p:txBody>
      </p:sp>
    </p:spTree>
    <p:extLst>
      <p:ext uri="{BB962C8B-B14F-4D97-AF65-F5344CB8AC3E}">
        <p14:creationId xmlns:p14="http://schemas.microsoft.com/office/powerpoint/2010/main" val="405438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E564-47EB-4A95-99D4-A88F9D8F069D}"/>
              </a:ext>
            </a:extLst>
          </p:cNvPr>
          <p:cNvSpPr>
            <a:spLocks noGrp="1"/>
          </p:cNvSpPr>
          <p:nvPr>
            <p:ph type="title"/>
          </p:nvPr>
        </p:nvSpPr>
        <p:spPr>
          <a:xfrm>
            <a:off x="1158189" y="2677404"/>
            <a:ext cx="4148070" cy="1503191"/>
          </a:xfrm>
        </p:spPr>
        <p:txBody>
          <a:bodyPr>
            <a:noAutofit/>
          </a:bodyPr>
          <a:lstStyle/>
          <a:p>
            <a:pPr algn="ctr"/>
            <a:r>
              <a:rPr lang="en-US" sz="6000" dirty="0"/>
              <a:t>Thank you!</a:t>
            </a:r>
          </a:p>
        </p:txBody>
      </p:sp>
      <p:pic>
        <p:nvPicPr>
          <p:cNvPr id="5" name="Content Placeholder 4">
            <a:extLst>
              <a:ext uri="{FF2B5EF4-FFF2-40B4-BE49-F238E27FC236}">
                <a16:creationId xmlns:a16="http://schemas.microsoft.com/office/drawing/2014/main" id="{2BE22643-9FE6-4AE6-85C3-0E69BF3A62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3201" y="182562"/>
            <a:ext cx="4696511" cy="6492875"/>
          </a:xfrm>
        </p:spPr>
      </p:pic>
    </p:spTree>
    <p:extLst>
      <p:ext uri="{BB962C8B-B14F-4D97-AF65-F5344CB8AC3E}">
        <p14:creationId xmlns:p14="http://schemas.microsoft.com/office/powerpoint/2010/main" val="2076277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F5E1A-4885-41C9-A00E-FB1D2B9E4F79}"/>
              </a:ext>
            </a:extLst>
          </p:cNvPr>
          <p:cNvSpPr>
            <a:spLocks noGrp="1"/>
          </p:cNvSpPr>
          <p:nvPr>
            <p:ph type="body" sz="quarter" idx="10"/>
          </p:nvPr>
        </p:nvSpPr>
        <p:spPr>
          <a:xfrm>
            <a:off x="783740" y="3515093"/>
            <a:ext cx="10624520" cy="2751522"/>
          </a:xfrm>
        </p:spPr>
        <p:txBody>
          <a:bodyPr/>
          <a:lstStyle/>
          <a:p>
            <a:pPr lvl="2">
              <a:spcBef>
                <a:spcPts val="0"/>
              </a:spcBef>
              <a:spcAft>
                <a:spcPts val="0"/>
              </a:spcAft>
            </a:pPr>
            <a:r>
              <a:rPr lang="en-US" sz="1600" b="0" dirty="0">
                <a:solidFill>
                  <a:schemeClr val="tx1"/>
                </a:solidFill>
              </a:rPr>
              <a:t>What is the difference between a Pre-Qualification, Conditional Approval, Pre-Approval, Initial Underwriting Approval, Final Approval and Clear to Close? </a:t>
            </a:r>
          </a:p>
          <a:p>
            <a:pPr lvl="2">
              <a:spcBef>
                <a:spcPts val="0"/>
              </a:spcBef>
              <a:spcAft>
                <a:spcPts val="0"/>
              </a:spcAft>
            </a:pPr>
            <a:endParaRPr lang="en-US" sz="1600" b="0" dirty="0">
              <a:solidFill>
                <a:schemeClr val="tx1"/>
              </a:solidFill>
              <a:latin typeface="+mj-lt"/>
            </a:endParaRPr>
          </a:p>
          <a:p>
            <a:pPr marL="684409" lvl="2" indent="-457200">
              <a:spcBef>
                <a:spcPts val="0"/>
              </a:spcBef>
              <a:spcAft>
                <a:spcPts val="0"/>
              </a:spcAft>
              <a:buFont typeface="Arial" panose="020B0604020202020204" pitchFamily="34" charset="0"/>
              <a:buChar char="•"/>
            </a:pPr>
            <a:r>
              <a:rPr lang="en-US" sz="1600" b="0" dirty="0">
                <a:solidFill>
                  <a:schemeClr val="tx1"/>
                </a:solidFill>
                <a:latin typeface="+mj-lt"/>
              </a:rPr>
              <a:t>Conditional approval/Pre-Qualification – Red Diamond can provide this in a few hours. </a:t>
            </a:r>
          </a:p>
          <a:p>
            <a:pPr marL="684409" lvl="2" indent="-457200">
              <a:spcBef>
                <a:spcPts val="0"/>
              </a:spcBef>
              <a:spcAft>
                <a:spcPts val="0"/>
              </a:spcAft>
              <a:buFont typeface="Arial" panose="020B0604020202020204" pitchFamily="34" charset="0"/>
              <a:buChar char="•"/>
            </a:pPr>
            <a:endParaRPr lang="en-US" sz="1600" b="0" dirty="0">
              <a:solidFill>
                <a:schemeClr val="tx1"/>
              </a:solidFill>
              <a:latin typeface="+mj-lt"/>
            </a:endParaRPr>
          </a:p>
          <a:p>
            <a:pPr marL="684409" lvl="2" indent="-457200">
              <a:spcBef>
                <a:spcPts val="0"/>
              </a:spcBef>
              <a:spcAft>
                <a:spcPts val="0"/>
              </a:spcAft>
              <a:buFont typeface="Arial" panose="020B0604020202020204" pitchFamily="34" charset="0"/>
              <a:buChar char="•"/>
            </a:pPr>
            <a:r>
              <a:rPr lang="en-US" sz="1600" b="0" dirty="0">
                <a:solidFill>
                  <a:schemeClr val="tx1"/>
                </a:solidFill>
                <a:latin typeface="+mj-lt"/>
              </a:rPr>
              <a:t>What can go wrong: Income turns out different than the borrower provided.  The client does not have the cash to close. There was declining income. </a:t>
            </a:r>
          </a:p>
          <a:p>
            <a:pPr marL="684409" lvl="2" indent="-457200">
              <a:spcBef>
                <a:spcPts val="0"/>
              </a:spcBef>
              <a:spcAft>
                <a:spcPts val="0"/>
              </a:spcAft>
              <a:buFont typeface="Arial" panose="020B0604020202020204" pitchFamily="34" charset="0"/>
              <a:buChar char="•"/>
            </a:pPr>
            <a:endParaRPr lang="en-US" sz="1600" b="0" dirty="0">
              <a:solidFill>
                <a:schemeClr val="tx1"/>
              </a:solidFill>
              <a:latin typeface="+mj-lt"/>
            </a:endParaRPr>
          </a:p>
          <a:p>
            <a:pPr marL="684409" lvl="2" indent="-457200">
              <a:spcBef>
                <a:spcPts val="0"/>
              </a:spcBef>
              <a:spcAft>
                <a:spcPts val="0"/>
              </a:spcAft>
              <a:buFont typeface="Arial" panose="020B0604020202020204" pitchFamily="34" charset="0"/>
              <a:buChar char="•"/>
            </a:pPr>
            <a:r>
              <a:rPr lang="en-US" sz="1600" b="0" dirty="0">
                <a:solidFill>
                  <a:schemeClr val="tx1"/>
                </a:solidFill>
                <a:latin typeface="+mj-lt"/>
              </a:rPr>
              <a:t>Initial Underwriting approval: The clients initial documentation has been reviewed by the underwriter. </a:t>
            </a:r>
          </a:p>
          <a:p>
            <a:pPr marL="684409" lvl="2" indent="-457200">
              <a:spcBef>
                <a:spcPts val="0"/>
              </a:spcBef>
              <a:spcAft>
                <a:spcPts val="0"/>
              </a:spcAft>
              <a:buFont typeface="Arial" panose="020B0604020202020204" pitchFamily="34" charset="0"/>
              <a:buChar char="•"/>
            </a:pPr>
            <a:endParaRPr lang="en-US" sz="1600" b="0" dirty="0">
              <a:solidFill>
                <a:schemeClr val="tx1"/>
              </a:solidFill>
              <a:latin typeface="+mj-lt"/>
            </a:endParaRPr>
          </a:p>
          <a:p>
            <a:pPr marL="684409" lvl="2" indent="-457200">
              <a:spcBef>
                <a:spcPts val="0"/>
              </a:spcBef>
              <a:spcAft>
                <a:spcPts val="0"/>
              </a:spcAft>
              <a:buFont typeface="Arial" panose="020B0604020202020204" pitchFamily="34" charset="0"/>
              <a:buChar char="•"/>
            </a:pPr>
            <a:r>
              <a:rPr lang="en-US" sz="1600" b="0" dirty="0">
                <a:solidFill>
                  <a:schemeClr val="tx1"/>
                </a:solidFill>
                <a:latin typeface="+mj-lt"/>
              </a:rPr>
              <a:t>Final Approval &amp; Clear to Close: All required docs are approved and signed off on! </a:t>
            </a:r>
          </a:p>
          <a:p>
            <a:pPr marL="684409" lvl="2" indent="-457200">
              <a:spcBef>
                <a:spcPts val="0"/>
              </a:spcBef>
              <a:spcAft>
                <a:spcPts val="0"/>
              </a:spcAft>
              <a:buFont typeface="Arial" panose="020B0604020202020204" pitchFamily="34" charset="0"/>
              <a:buChar char="•"/>
            </a:pPr>
            <a:endParaRPr lang="en-US" sz="1600" b="0" dirty="0">
              <a:solidFill>
                <a:schemeClr val="tx1"/>
              </a:solidFill>
              <a:latin typeface="+mj-lt"/>
            </a:endParaRPr>
          </a:p>
        </p:txBody>
      </p:sp>
      <p:sp>
        <p:nvSpPr>
          <p:cNvPr id="5" name="Title 4">
            <a:extLst>
              <a:ext uri="{FF2B5EF4-FFF2-40B4-BE49-F238E27FC236}">
                <a16:creationId xmlns:a16="http://schemas.microsoft.com/office/drawing/2014/main" id="{B158B657-41E0-49CF-B031-08CC5182AE62}"/>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31CB0A85-658B-47DD-8DBF-3F4E9EF4E02C}"/>
              </a:ext>
            </a:extLst>
          </p:cNvPr>
          <p:cNvSpPr>
            <a:spLocks noGrp="1"/>
          </p:cNvSpPr>
          <p:nvPr>
            <p:ph type="sldNum" sz="quarter" idx="4"/>
          </p:nvPr>
        </p:nvSpPr>
        <p:spPr/>
        <p:txBody>
          <a:bodyPr/>
          <a:lstStyle/>
          <a:p>
            <a:fld id="{4997E989-D798-4C62-8E93-3D2D613C2488}" type="slidenum">
              <a:rPr lang="en-US" smtClean="0"/>
              <a:pPr/>
              <a:t>14</a:t>
            </a:fld>
            <a:endParaRPr lang="en-US"/>
          </a:p>
        </p:txBody>
      </p:sp>
      <p:sp>
        <p:nvSpPr>
          <p:cNvPr id="8" name="TextBox 7">
            <a:extLst>
              <a:ext uri="{FF2B5EF4-FFF2-40B4-BE49-F238E27FC236}">
                <a16:creationId xmlns:a16="http://schemas.microsoft.com/office/drawing/2014/main" id="{0F30D7E0-A5BC-4A94-BF32-C3BC8E538A6D}"/>
              </a:ext>
            </a:extLst>
          </p:cNvPr>
          <p:cNvSpPr txBox="1"/>
          <p:nvPr/>
        </p:nvSpPr>
        <p:spPr>
          <a:xfrm>
            <a:off x="1992735" y="344542"/>
            <a:ext cx="5408103" cy="523220"/>
          </a:xfrm>
          <a:prstGeom prst="rect">
            <a:avLst/>
          </a:prstGeom>
          <a:noFill/>
        </p:spPr>
        <p:txBody>
          <a:bodyPr wrap="square" rtlCol="0">
            <a:spAutoFit/>
          </a:bodyPr>
          <a:lstStyle/>
          <a:p>
            <a:r>
              <a:rPr lang="en-US" sz="2800" dirty="0"/>
              <a:t>Interim Financing</a:t>
            </a:r>
          </a:p>
        </p:txBody>
      </p:sp>
      <p:pic>
        <p:nvPicPr>
          <p:cNvPr id="14" name="Picture Placeholder 13" descr="A picture containing wall, indoor, object, microscope&#10;&#10;Description generated with very high confidence">
            <a:extLst>
              <a:ext uri="{FF2B5EF4-FFF2-40B4-BE49-F238E27FC236}">
                <a16:creationId xmlns:a16="http://schemas.microsoft.com/office/drawing/2014/main" id="{1F7DC997-786D-4A49-9C5C-0E469C2A282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1699" b="31699"/>
          <a:stretch>
            <a:fillRect/>
          </a:stretch>
        </p:blipFill>
        <p:spPr/>
      </p:pic>
    </p:spTree>
    <p:extLst>
      <p:ext uri="{BB962C8B-B14F-4D97-AF65-F5344CB8AC3E}">
        <p14:creationId xmlns:p14="http://schemas.microsoft.com/office/powerpoint/2010/main" val="3043668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130CD6-58F7-49D3-8DAA-125D9F08E4C2}"/>
              </a:ext>
            </a:extLst>
          </p:cNvPr>
          <p:cNvSpPr>
            <a:spLocks noGrp="1"/>
          </p:cNvSpPr>
          <p:nvPr>
            <p:ph type="body" sz="quarter" idx="10"/>
          </p:nvPr>
        </p:nvSpPr>
        <p:spPr>
          <a:xfrm>
            <a:off x="806399" y="3634208"/>
            <a:ext cx="6086013" cy="2191369"/>
          </a:xfrm>
        </p:spPr>
        <p:txBody>
          <a:bodyPr/>
          <a:lstStyle/>
          <a:p>
            <a:r>
              <a:rPr lang="en-US" sz="1600" b="0" dirty="0">
                <a:solidFill>
                  <a:schemeClr val="tx1"/>
                </a:solidFill>
              </a:rPr>
              <a:t>Who provides the underwriting guidelines for Mortgage loans: </a:t>
            </a:r>
          </a:p>
          <a:p>
            <a:r>
              <a:rPr lang="en-US" sz="1600" b="0" dirty="0">
                <a:solidFill>
                  <a:schemeClr val="tx1"/>
                </a:solidFill>
              </a:rPr>
              <a:t>Who are these entities and what do they do?</a:t>
            </a:r>
          </a:p>
          <a:p>
            <a:pPr marL="457200" indent="-457200">
              <a:buFont typeface="Arial" panose="020B0604020202020204" pitchFamily="34" charset="0"/>
              <a:buChar char="•"/>
            </a:pPr>
            <a:r>
              <a:rPr lang="en-US" sz="1600" b="0" dirty="0">
                <a:solidFill>
                  <a:schemeClr val="tx1"/>
                </a:solidFill>
              </a:rPr>
              <a:t>Fannie Mae &amp; Freddie Mac </a:t>
            </a:r>
          </a:p>
          <a:p>
            <a:pPr marL="457200" indent="-457200">
              <a:buFont typeface="Arial" panose="020B0604020202020204" pitchFamily="34" charset="0"/>
              <a:buChar char="•"/>
            </a:pPr>
            <a:r>
              <a:rPr lang="en-US" sz="1600" b="0" dirty="0">
                <a:solidFill>
                  <a:schemeClr val="tx1"/>
                </a:solidFill>
              </a:rPr>
              <a:t>FHA </a:t>
            </a:r>
          </a:p>
          <a:p>
            <a:pPr marL="457200" indent="-457200">
              <a:buFont typeface="Arial" panose="020B0604020202020204" pitchFamily="34" charset="0"/>
              <a:buChar char="•"/>
            </a:pPr>
            <a:r>
              <a:rPr lang="en-US" sz="1600" b="0" dirty="0">
                <a:solidFill>
                  <a:schemeClr val="tx1"/>
                </a:solidFill>
              </a:rPr>
              <a:t>VA </a:t>
            </a:r>
          </a:p>
          <a:p>
            <a:pPr marL="457200" indent="-457200">
              <a:buFont typeface="Arial" panose="020B0604020202020204" pitchFamily="34" charset="0"/>
              <a:buChar char="•"/>
            </a:pPr>
            <a:r>
              <a:rPr lang="en-US" sz="1600" b="0" dirty="0">
                <a:solidFill>
                  <a:schemeClr val="tx1"/>
                </a:solidFill>
              </a:rPr>
              <a:t>Non QM – What are the options? </a:t>
            </a:r>
          </a:p>
        </p:txBody>
      </p:sp>
      <p:sp>
        <p:nvSpPr>
          <p:cNvPr id="6" name="Slide Number Placeholder 5">
            <a:extLst>
              <a:ext uri="{FF2B5EF4-FFF2-40B4-BE49-F238E27FC236}">
                <a16:creationId xmlns:a16="http://schemas.microsoft.com/office/drawing/2014/main" id="{B6C5670E-1376-4377-8B7D-3E64FEF27091}"/>
              </a:ext>
            </a:extLst>
          </p:cNvPr>
          <p:cNvSpPr>
            <a:spLocks noGrp="1"/>
          </p:cNvSpPr>
          <p:nvPr>
            <p:ph type="sldNum" sz="quarter" idx="4"/>
          </p:nvPr>
        </p:nvSpPr>
        <p:spPr/>
        <p:txBody>
          <a:bodyPr/>
          <a:lstStyle/>
          <a:p>
            <a:fld id="{4997E989-D798-4C62-8E93-3D2D613C2488}" type="slidenum">
              <a:rPr lang="en-US" smtClean="0"/>
              <a:pPr/>
              <a:t>15</a:t>
            </a:fld>
            <a:endParaRPr lang="en-US"/>
          </a:p>
        </p:txBody>
      </p:sp>
      <p:sp>
        <p:nvSpPr>
          <p:cNvPr id="27" name="TextBox 26">
            <a:extLst>
              <a:ext uri="{FF2B5EF4-FFF2-40B4-BE49-F238E27FC236}">
                <a16:creationId xmlns:a16="http://schemas.microsoft.com/office/drawing/2014/main" id="{2412C49E-01E6-4312-A473-0FDC20A1ACF1}"/>
              </a:ext>
            </a:extLst>
          </p:cNvPr>
          <p:cNvSpPr txBox="1"/>
          <p:nvPr/>
        </p:nvSpPr>
        <p:spPr>
          <a:xfrm>
            <a:off x="8641672" y="4192518"/>
            <a:ext cx="2753822" cy="1200329"/>
          </a:xfrm>
          <a:prstGeom prst="rect">
            <a:avLst/>
          </a:prstGeom>
          <a:noFill/>
        </p:spPr>
        <p:txBody>
          <a:bodyPr wrap="square" rtlCol="0">
            <a:spAutoFit/>
          </a:bodyPr>
          <a:lstStyle/>
          <a:p>
            <a:pPr algn="ctr"/>
            <a:r>
              <a:rPr lang="en-US" i="1" dirty="0"/>
              <a:t>“The risk is transferred to these entities because the file was underwritten to their guidelines.” </a:t>
            </a:r>
          </a:p>
        </p:txBody>
      </p:sp>
      <p:pic>
        <p:nvPicPr>
          <p:cNvPr id="8" name="Picture Placeholder 7" descr="A close up of a sign&#10;&#10;Description generated with very high confidence">
            <a:extLst>
              <a:ext uri="{FF2B5EF4-FFF2-40B4-BE49-F238E27FC236}">
                <a16:creationId xmlns:a16="http://schemas.microsoft.com/office/drawing/2014/main" id="{B3549A2E-6BC0-432C-9A6F-8D4F33ED785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638" b="3638"/>
          <a:stretch>
            <a:fillRect/>
          </a:stretch>
        </p:blipFill>
        <p:spPr>
          <a:xfrm>
            <a:off x="1297858" y="837587"/>
            <a:ext cx="4798142" cy="1170747"/>
          </a:xfrm>
        </p:spPr>
      </p:pic>
      <p:pic>
        <p:nvPicPr>
          <p:cNvPr id="10" name="Picture 9">
            <a:extLst>
              <a:ext uri="{FF2B5EF4-FFF2-40B4-BE49-F238E27FC236}">
                <a16:creationId xmlns:a16="http://schemas.microsoft.com/office/drawing/2014/main" id="{A99436BA-5B35-47A6-AC3D-9A6E9E6BF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124" y="313285"/>
            <a:ext cx="2369573" cy="2369573"/>
          </a:xfrm>
          <a:prstGeom prst="rect">
            <a:avLst/>
          </a:prstGeom>
        </p:spPr>
      </p:pic>
    </p:spTree>
    <p:extLst>
      <p:ext uri="{BB962C8B-B14F-4D97-AF65-F5344CB8AC3E}">
        <p14:creationId xmlns:p14="http://schemas.microsoft.com/office/powerpoint/2010/main" val="1038804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F5E1A-4885-41C9-A00E-FB1D2B9E4F79}"/>
              </a:ext>
            </a:extLst>
          </p:cNvPr>
          <p:cNvSpPr>
            <a:spLocks noGrp="1"/>
          </p:cNvSpPr>
          <p:nvPr>
            <p:ph type="body" sz="quarter" idx="10"/>
          </p:nvPr>
        </p:nvSpPr>
        <p:spPr>
          <a:xfrm>
            <a:off x="1543420" y="3617140"/>
            <a:ext cx="4434593" cy="2308324"/>
          </a:xfrm>
        </p:spPr>
        <p:txBody>
          <a:bodyPr/>
          <a:lstStyle/>
          <a:p>
            <a:pPr lvl="2">
              <a:spcBef>
                <a:spcPts val="0"/>
              </a:spcBef>
              <a:spcAft>
                <a:spcPts val="0"/>
              </a:spcAft>
            </a:pPr>
            <a:r>
              <a:rPr lang="en-US" sz="1600" b="0" dirty="0">
                <a:solidFill>
                  <a:schemeClr val="tx1"/>
                </a:solidFill>
              </a:rPr>
              <a:t>The 4 C’s – let’s discuss at a high level</a:t>
            </a:r>
          </a:p>
          <a:p>
            <a:pPr lvl="2">
              <a:spcBef>
                <a:spcPts val="0"/>
              </a:spcBef>
              <a:spcAft>
                <a:spcPts val="0"/>
              </a:spcAft>
            </a:pPr>
            <a:endParaRPr lang="en-US" sz="1600" b="0" dirty="0">
              <a:solidFill>
                <a:schemeClr val="tx1"/>
              </a:solidFill>
            </a:endParaRPr>
          </a:p>
          <a:p>
            <a:pPr marL="512959" lvl="2" indent="-285750">
              <a:spcBef>
                <a:spcPts val="0"/>
              </a:spcBef>
              <a:spcAft>
                <a:spcPts val="0"/>
              </a:spcAft>
              <a:buFont typeface="Arial" panose="020B0604020202020204" pitchFamily="34" charset="0"/>
              <a:buChar char="•"/>
            </a:pPr>
            <a:r>
              <a:rPr lang="en-US" sz="1600" b="0" dirty="0">
                <a:solidFill>
                  <a:schemeClr val="tx1"/>
                </a:solidFill>
                <a:latin typeface="+mj-lt"/>
              </a:rPr>
              <a:t>Credit – Minimum credit score</a:t>
            </a:r>
          </a:p>
          <a:p>
            <a:pPr marL="512959" lvl="2" indent="-285750">
              <a:spcBef>
                <a:spcPts val="0"/>
              </a:spcBef>
              <a:spcAft>
                <a:spcPts val="0"/>
              </a:spcAft>
              <a:buFont typeface="Arial" panose="020B0604020202020204" pitchFamily="34" charset="0"/>
              <a:buChar char="•"/>
            </a:pPr>
            <a:endParaRPr lang="en-US" sz="1600" b="0" dirty="0">
              <a:solidFill>
                <a:schemeClr val="tx1"/>
              </a:solidFill>
              <a:latin typeface="+mj-lt"/>
            </a:endParaRPr>
          </a:p>
          <a:p>
            <a:pPr marL="512959" lvl="2" indent="-285750">
              <a:spcBef>
                <a:spcPts val="0"/>
              </a:spcBef>
              <a:spcAft>
                <a:spcPts val="0"/>
              </a:spcAft>
              <a:buFont typeface="Arial" panose="020B0604020202020204" pitchFamily="34" charset="0"/>
              <a:buChar char="•"/>
            </a:pPr>
            <a:r>
              <a:rPr lang="en-US" sz="1600" b="0" dirty="0">
                <a:solidFill>
                  <a:schemeClr val="tx1"/>
                </a:solidFill>
                <a:latin typeface="+mj-lt"/>
              </a:rPr>
              <a:t>Capacity – Debt to income ratio (the ability to repay the loan)</a:t>
            </a:r>
          </a:p>
          <a:p>
            <a:pPr marL="512959" lvl="2" indent="-285750">
              <a:spcBef>
                <a:spcPts val="0"/>
              </a:spcBef>
              <a:spcAft>
                <a:spcPts val="0"/>
              </a:spcAft>
              <a:buFont typeface="Arial" panose="020B0604020202020204" pitchFamily="34" charset="0"/>
              <a:buChar char="•"/>
            </a:pPr>
            <a:endParaRPr lang="en-US" sz="1600" b="0" dirty="0">
              <a:solidFill>
                <a:schemeClr val="tx1"/>
              </a:solidFill>
              <a:latin typeface="+mj-lt"/>
            </a:endParaRPr>
          </a:p>
          <a:p>
            <a:pPr marL="512959" lvl="2" indent="-285750">
              <a:spcBef>
                <a:spcPts val="0"/>
              </a:spcBef>
              <a:spcAft>
                <a:spcPts val="0"/>
              </a:spcAft>
              <a:buFont typeface="Arial" panose="020B0604020202020204" pitchFamily="34" charset="0"/>
              <a:buChar char="•"/>
            </a:pPr>
            <a:r>
              <a:rPr lang="en-US" sz="1600" b="0" dirty="0">
                <a:solidFill>
                  <a:schemeClr val="tx1"/>
                </a:solidFill>
                <a:latin typeface="+mj-lt"/>
              </a:rPr>
              <a:t>Capital – Down payment/cash to close</a:t>
            </a:r>
          </a:p>
          <a:p>
            <a:pPr marL="512959" lvl="2" indent="-285750">
              <a:spcBef>
                <a:spcPts val="0"/>
              </a:spcBef>
              <a:spcAft>
                <a:spcPts val="0"/>
              </a:spcAft>
              <a:buFont typeface="Arial" panose="020B0604020202020204" pitchFamily="34" charset="0"/>
              <a:buChar char="•"/>
            </a:pPr>
            <a:endParaRPr lang="en-US" sz="1600" b="0" dirty="0">
              <a:solidFill>
                <a:schemeClr val="tx1"/>
              </a:solidFill>
              <a:latin typeface="+mj-lt"/>
            </a:endParaRPr>
          </a:p>
          <a:p>
            <a:pPr marL="512959" lvl="2" indent="-285750">
              <a:spcBef>
                <a:spcPts val="0"/>
              </a:spcBef>
              <a:spcAft>
                <a:spcPts val="0"/>
              </a:spcAft>
              <a:buFont typeface="Arial" panose="020B0604020202020204" pitchFamily="34" charset="0"/>
              <a:buChar char="•"/>
            </a:pPr>
            <a:r>
              <a:rPr lang="en-US" sz="1600" b="0" dirty="0">
                <a:solidFill>
                  <a:schemeClr val="tx1"/>
                </a:solidFill>
                <a:latin typeface="+mj-lt"/>
              </a:rPr>
              <a:t>Collateral – Appraisal </a:t>
            </a:r>
            <a:endParaRPr lang="en-US" sz="1600" b="0" dirty="0">
              <a:solidFill>
                <a:schemeClr val="tx1"/>
              </a:solidFill>
            </a:endParaRPr>
          </a:p>
        </p:txBody>
      </p:sp>
      <p:sp>
        <p:nvSpPr>
          <p:cNvPr id="5" name="Title 4">
            <a:extLst>
              <a:ext uri="{FF2B5EF4-FFF2-40B4-BE49-F238E27FC236}">
                <a16:creationId xmlns:a16="http://schemas.microsoft.com/office/drawing/2014/main" id="{B158B657-41E0-49CF-B031-08CC5182AE62}"/>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31CB0A85-658B-47DD-8DBF-3F4E9EF4E02C}"/>
              </a:ext>
            </a:extLst>
          </p:cNvPr>
          <p:cNvSpPr>
            <a:spLocks noGrp="1"/>
          </p:cNvSpPr>
          <p:nvPr>
            <p:ph type="sldNum" sz="quarter" idx="4"/>
          </p:nvPr>
        </p:nvSpPr>
        <p:spPr/>
        <p:txBody>
          <a:bodyPr/>
          <a:lstStyle/>
          <a:p>
            <a:fld id="{4997E989-D798-4C62-8E93-3D2D613C2488}" type="slidenum">
              <a:rPr lang="en-US" smtClean="0"/>
              <a:pPr/>
              <a:t>16</a:t>
            </a:fld>
            <a:endParaRPr lang="en-US"/>
          </a:p>
        </p:txBody>
      </p:sp>
      <p:sp>
        <p:nvSpPr>
          <p:cNvPr id="8" name="TextBox 7">
            <a:extLst>
              <a:ext uri="{FF2B5EF4-FFF2-40B4-BE49-F238E27FC236}">
                <a16:creationId xmlns:a16="http://schemas.microsoft.com/office/drawing/2014/main" id="{0F30D7E0-A5BC-4A94-BF32-C3BC8E538A6D}"/>
              </a:ext>
            </a:extLst>
          </p:cNvPr>
          <p:cNvSpPr txBox="1"/>
          <p:nvPr/>
        </p:nvSpPr>
        <p:spPr>
          <a:xfrm>
            <a:off x="1992735" y="344542"/>
            <a:ext cx="5408103" cy="523220"/>
          </a:xfrm>
          <a:prstGeom prst="rect">
            <a:avLst/>
          </a:prstGeom>
          <a:noFill/>
        </p:spPr>
        <p:txBody>
          <a:bodyPr wrap="square" rtlCol="0">
            <a:spAutoFit/>
          </a:bodyPr>
          <a:lstStyle/>
          <a:p>
            <a:r>
              <a:rPr lang="en-US" sz="2800" dirty="0"/>
              <a:t>Interim Financing</a:t>
            </a:r>
          </a:p>
        </p:txBody>
      </p:sp>
      <p:sp>
        <p:nvSpPr>
          <p:cNvPr id="16" name="Text Placeholder 15">
            <a:extLst>
              <a:ext uri="{FF2B5EF4-FFF2-40B4-BE49-F238E27FC236}">
                <a16:creationId xmlns:a16="http://schemas.microsoft.com/office/drawing/2014/main" id="{620CDE02-A1CA-402E-9E1D-3E4BE4FEFD65}"/>
              </a:ext>
            </a:extLst>
          </p:cNvPr>
          <p:cNvSpPr>
            <a:spLocks noGrp="1"/>
          </p:cNvSpPr>
          <p:nvPr>
            <p:ph type="body" sz="quarter" idx="11"/>
          </p:nvPr>
        </p:nvSpPr>
        <p:spPr>
          <a:xfrm>
            <a:off x="7325031" y="3797329"/>
            <a:ext cx="3097162" cy="1421928"/>
          </a:xfrm>
        </p:spPr>
        <p:txBody>
          <a:bodyPr/>
          <a:lstStyle/>
          <a:p>
            <a:pPr algn="ctr"/>
            <a:r>
              <a:rPr lang="en-US" sz="3200" b="0" dirty="0">
                <a:latin typeface="+mj-lt"/>
              </a:rPr>
              <a:t>“Only 4 critical  issues to close a home loan. “</a:t>
            </a:r>
          </a:p>
        </p:txBody>
      </p:sp>
      <p:pic>
        <p:nvPicPr>
          <p:cNvPr id="21" name="Picture Placeholder 20" descr="A close up of a logo&#10;&#10;Description generated with high confidence">
            <a:extLst>
              <a:ext uri="{FF2B5EF4-FFF2-40B4-BE49-F238E27FC236}">
                <a16:creationId xmlns:a16="http://schemas.microsoft.com/office/drawing/2014/main" id="{84450E1B-5B61-420F-98EA-3DDE8E245CB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34" b="1634"/>
          <a:stretch>
            <a:fillRect/>
          </a:stretch>
        </p:blipFill>
        <p:spPr/>
      </p:pic>
    </p:spTree>
    <p:extLst>
      <p:ext uri="{BB962C8B-B14F-4D97-AF65-F5344CB8AC3E}">
        <p14:creationId xmlns:p14="http://schemas.microsoft.com/office/powerpoint/2010/main" val="95936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CEA5D1-D3E4-44AF-9B55-D54378D55246}"/>
              </a:ext>
            </a:extLst>
          </p:cNvPr>
          <p:cNvSpPr>
            <a:spLocks noGrp="1"/>
          </p:cNvSpPr>
          <p:nvPr>
            <p:ph type="body" sz="quarter" idx="10"/>
          </p:nvPr>
        </p:nvSpPr>
        <p:spPr>
          <a:xfrm>
            <a:off x="83567" y="3151435"/>
            <a:ext cx="5226871" cy="2268313"/>
          </a:xfrm>
        </p:spPr>
        <p:txBody>
          <a:bodyPr/>
          <a:lstStyle/>
          <a:p>
            <a:r>
              <a:rPr lang="en-US" sz="1600" dirty="0">
                <a:solidFill>
                  <a:schemeClr val="tx1"/>
                </a:solidFill>
              </a:rPr>
              <a:t>Data and documents are transformed into a closed loan.</a:t>
            </a:r>
          </a:p>
          <a:p>
            <a:pPr marL="457200" indent="-457200">
              <a:spcAft>
                <a:spcPts val="1200"/>
              </a:spcAft>
              <a:buFont typeface="Arial" panose="020B0604020202020204" pitchFamily="34" charset="0"/>
              <a:buChar char="•"/>
            </a:pPr>
            <a:r>
              <a:rPr lang="en-US" sz="1600" dirty="0">
                <a:solidFill>
                  <a:schemeClr val="tx1"/>
                </a:solidFill>
              </a:rPr>
              <a:t>Documentation Validation – 4 C’s again:</a:t>
            </a:r>
          </a:p>
          <a:p>
            <a:pPr marL="908506" lvl="3" indent="-457200">
              <a:spcBef>
                <a:spcPts val="600"/>
              </a:spcBef>
              <a:buFont typeface="Arial" panose="020B0604020202020204" pitchFamily="34" charset="0"/>
              <a:buChar char="•"/>
            </a:pPr>
            <a:r>
              <a:rPr lang="en-US" dirty="0">
                <a:solidFill>
                  <a:schemeClr val="tx1"/>
                </a:solidFill>
                <a:latin typeface="+mj-lt"/>
              </a:rPr>
              <a:t>Credit:   Minimum credit score for program requirements (Mid Fico of both borrowers) LLPA’s?</a:t>
            </a:r>
          </a:p>
          <a:p>
            <a:pPr marL="908506" lvl="3" indent="-457200">
              <a:spcBef>
                <a:spcPts val="600"/>
              </a:spcBef>
              <a:buFont typeface="Arial" panose="020B0604020202020204" pitchFamily="34" charset="0"/>
              <a:buChar char="•"/>
            </a:pPr>
            <a:r>
              <a:rPr lang="en-US" dirty="0">
                <a:solidFill>
                  <a:schemeClr val="tx1"/>
                </a:solidFill>
                <a:latin typeface="+mj-lt"/>
              </a:rPr>
              <a:t>Capacity:  Income documentation for debt to income calculation (W-2’s, Tax Returns, K-1’s)</a:t>
            </a:r>
          </a:p>
          <a:p>
            <a:pPr marL="908506" lvl="3" indent="-457200">
              <a:spcBef>
                <a:spcPts val="600"/>
              </a:spcBef>
              <a:buFont typeface="Arial" panose="020B0604020202020204" pitchFamily="34" charset="0"/>
              <a:buChar char="•"/>
            </a:pPr>
            <a:r>
              <a:rPr lang="en-US" dirty="0">
                <a:solidFill>
                  <a:schemeClr val="tx1"/>
                </a:solidFill>
                <a:latin typeface="+mj-lt"/>
              </a:rPr>
              <a:t>Capital:  Asset documentation (Bank Statements) for down payment and reserve requirements</a:t>
            </a:r>
          </a:p>
          <a:p>
            <a:pPr marL="908506" lvl="3" indent="-457200">
              <a:spcBef>
                <a:spcPts val="600"/>
              </a:spcBef>
              <a:buFont typeface="Arial" panose="020B0604020202020204" pitchFamily="34" charset="0"/>
              <a:buChar char="•"/>
            </a:pPr>
            <a:r>
              <a:rPr lang="en-US" dirty="0">
                <a:solidFill>
                  <a:schemeClr val="tx1"/>
                </a:solidFill>
                <a:latin typeface="+mj-lt"/>
              </a:rPr>
              <a:t>Collateral:  The appraisal must meets underwriting requirements</a:t>
            </a:r>
          </a:p>
        </p:txBody>
      </p:sp>
      <p:sp>
        <p:nvSpPr>
          <p:cNvPr id="3" name="Text Placeholder 2">
            <a:extLst>
              <a:ext uri="{FF2B5EF4-FFF2-40B4-BE49-F238E27FC236}">
                <a16:creationId xmlns:a16="http://schemas.microsoft.com/office/drawing/2014/main" id="{6CCF6AC6-B49B-47B2-BA96-023A620B1925}"/>
              </a:ext>
            </a:extLst>
          </p:cNvPr>
          <p:cNvSpPr>
            <a:spLocks noGrp="1"/>
          </p:cNvSpPr>
          <p:nvPr>
            <p:ph type="body" sz="quarter" idx="11"/>
          </p:nvPr>
        </p:nvSpPr>
        <p:spPr>
          <a:xfrm>
            <a:off x="3359025" y="200926"/>
            <a:ext cx="3932332" cy="513639"/>
          </a:xfrm>
        </p:spPr>
        <p:txBody>
          <a:bodyPr>
            <a:normAutofit fontScale="62500" lnSpcReduction="20000"/>
          </a:bodyPr>
          <a:lstStyle/>
          <a:p>
            <a:pPr algn="ctr"/>
            <a:r>
              <a:rPr lang="en-US" dirty="0"/>
              <a:t>Manufacturing a Mortgage:</a:t>
            </a:r>
          </a:p>
          <a:p>
            <a:r>
              <a:rPr lang="en-US" dirty="0"/>
              <a:t> </a:t>
            </a:r>
          </a:p>
        </p:txBody>
      </p:sp>
      <p:sp>
        <p:nvSpPr>
          <p:cNvPr id="5" name="Title 4">
            <a:extLst>
              <a:ext uri="{FF2B5EF4-FFF2-40B4-BE49-F238E27FC236}">
                <a16:creationId xmlns:a16="http://schemas.microsoft.com/office/drawing/2014/main" id="{A09FEA12-AFE0-445F-87A0-6E28025628FF}"/>
              </a:ext>
            </a:extLst>
          </p:cNvPr>
          <p:cNvSpPr>
            <a:spLocks noGrp="1"/>
          </p:cNvSpPr>
          <p:nvPr>
            <p:ph type="title"/>
          </p:nvPr>
        </p:nvSpPr>
        <p:spPr/>
        <p:txBody>
          <a:bodyPr/>
          <a:lstStyle/>
          <a:p>
            <a:endParaRPr lang="en-US" dirty="0"/>
          </a:p>
        </p:txBody>
      </p:sp>
      <p:sp>
        <p:nvSpPr>
          <p:cNvPr id="6" name="Slide Number Placeholder 5">
            <a:extLst>
              <a:ext uri="{FF2B5EF4-FFF2-40B4-BE49-F238E27FC236}">
                <a16:creationId xmlns:a16="http://schemas.microsoft.com/office/drawing/2014/main" id="{80A5F98B-3EAF-40C2-BF31-1399C0A224FA}"/>
              </a:ext>
            </a:extLst>
          </p:cNvPr>
          <p:cNvSpPr>
            <a:spLocks noGrp="1"/>
          </p:cNvSpPr>
          <p:nvPr>
            <p:ph type="sldNum" sz="quarter" idx="4"/>
          </p:nvPr>
        </p:nvSpPr>
        <p:spPr/>
        <p:txBody>
          <a:bodyPr/>
          <a:lstStyle/>
          <a:p>
            <a:fld id="{4997E989-D798-4C62-8E93-3D2D613C2488}" type="slidenum">
              <a:rPr lang="en-US" smtClean="0"/>
              <a:pPr/>
              <a:t>17</a:t>
            </a:fld>
            <a:endParaRPr lang="en-US"/>
          </a:p>
        </p:txBody>
      </p:sp>
      <p:pic>
        <p:nvPicPr>
          <p:cNvPr id="12" name="Picture Placeholder 11" descr="A picture containing indoor, floor, building, transport&#10;&#10;Description generated with very high confidence">
            <a:extLst>
              <a:ext uri="{FF2B5EF4-FFF2-40B4-BE49-F238E27FC236}">
                <a16:creationId xmlns:a16="http://schemas.microsoft.com/office/drawing/2014/main" id="{66C142AA-EE71-4181-98D7-67F5EC13CCD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0206" b="30206"/>
          <a:stretch>
            <a:fillRect/>
          </a:stretch>
        </p:blipFill>
        <p:spPr>
          <a:xfrm>
            <a:off x="0" y="7620"/>
            <a:ext cx="12192000" cy="2974848"/>
          </a:xfrm>
        </p:spPr>
      </p:pic>
      <p:pic>
        <p:nvPicPr>
          <p:cNvPr id="4" name="Picture 3">
            <a:extLst>
              <a:ext uri="{FF2B5EF4-FFF2-40B4-BE49-F238E27FC236}">
                <a16:creationId xmlns:a16="http://schemas.microsoft.com/office/drawing/2014/main" id="{BFA50CDC-7449-48B3-8B0D-6A0166801977}"/>
              </a:ext>
            </a:extLst>
          </p:cNvPr>
          <p:cNvPicPr>
            <a:picLocks noChangeAspect="1"/>
          </p:cNvPicPr>
          <p:nvPr/>
        </p:nvPicPr>
        <p:blipFill>
          <a:blip r:embed="rId4"/>
          <a:stretch>
            <a:fillRect/>
          </a:stretch>
        </p:blipFill>
        <p:spPr>
          <a:xfrm>
            <a:off x="5156474" y="3477766"/>
            <a:ext cx="6951959" cy="2268313"/>
          </a:xfrm>
          <a:prstGeom prst="rect">
            <a:avLst/>
          </a:prstGeom>
        </p:spPr>
      </p:pic>
    </p:spTree>
    <p:extLst>
      <p:ext uri="{BB962C8B-B14F-4D97-AF65-F5344CB8AC3E}">
        <p14:creationId xmlns:p14="http://schemas.microsoft.com/office/powerpoint/2010/main" val="2369517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59159D-69A6-4B39-9209-27AAE30B14E3}"/>
              </a:ext>
            </a:extLst>
          </p:cNvPr>
          <p:cNvSpPr>
            <a:spLocks noGrp="1"/>
          </p:cNvSpPr>
          <p:nvPr>
            <p:ph type="body" sz="quarter" idx="10"/>
          </p:nvPr>
        </p:nvSpPr>
        <p:spPr>
          <a:xfrm>
            <a:off x="4539531" y="3282423"/>
            <a:ext cx="3112938" cy="2246769"/>
          </a:xfrm>
        </p:spPr>
        <p:txBody>
          <a:bodyPr/>
          <a:lstStyle/>
          <a:p>
            <a:pPr algn="ctr"/>
            <a:r>
              <a:rPr lang="en-US" sz="1400" u="sng" dirty="0">
                <a:solidFill>
                  <a:schemeClr val="tx1"/>
                </a:solidFill>
              </a:rPr>
              <a:t>4-C’s and FHA Loans:</a:t>
            </a:r>
          </a:p>
          <a:p>
            <a:pPr marL="285750" indent="-285750">
              <a:spcBef>
                <a:spcPts val="600"/>
              </a:spcBef>
              <a:spcAft>
                <a:spcPts val="600"/>
              </a:spcAft>
              <a:buFont typeface="Arial" panose="020B0604020202020204" pitchFamily="34" charset="0"/>
              <a:buChar char="•"/>
            </a:pPr>
            <a:r>
              <a:rPr lang="en-US" sz="1400" b="0" dirty="0">
                <a:solidFill>
                  <a:schemeClr val="tx1"/>
                </a:solidFill>
              </a:rPr>
              <a:t>Minimum score is 580</a:t>
            </a:r>
          </a:p>
          <a:p>
            <a:pPr marL="285750" indent="-285750">
              <a:spcBef>
                <a:spcPts val="600"/>
              </a:spcBef>
              <a:spcAft>
                <a:spcPts val="600"/>
              </a:spcAft>
              <a:buFont typeface="Arial" panose="020B0604020202020204" pitchFamily="34" charset="0"/>
              <a:buChar char="•"/>
            </a:pPr>
            <a:r>
              <a:rPr lang="en-US" sz="1400" b="0" dirty="0">
                <a:solidFill>
                  <a:schemeClr val="tx1"/>
                </a:solidFill>
              </a:rPr>
              <a:t>Maximum debt to income is 50%</a:t>
            </a:r>
          </a:p>
          <a:p>
            <a:pPr marL="285750" indent="-285750">
              <a:spcBef>
                <a:spcPts val="600"/>
              </a:spcBef>
              <a:spcAft>
                <a:spcPts val="600"/>
              </a:spcAft>
              <a:buFont typeface="Arial" panose="020B0604020202020204" pitchFamily="34" charset="0"/>
              <a:buChar char="•"/>
            </a:pPr>
            <a:r>
              <a:rPr lang="en-US" sz="1400" b="0" dirty="0">
                <a:solidFill>
                  <a:schemeClr val="tx1"/>
                </a:solidFill>
              </a:rPr>
              <a:t>Down payment is 3.5% </a:t>
            </a:r>
          </a:p>
          <a:p>
            <a:pPr marL="285750" indent="-285750">
              <a:spcBef>
                <a:spcPts val="600"/>
              </a:spcBef>
              <a:spcAft>
                <a:spcPts val="600"/>
              </a:spcAft>
              <a:buFont typeface="Arial" panose="020B0604020202020204" pitchFamily="34" charset="0"/>
              <a:buChar char="•"/>
            </a:pPr>
            <a:r>
              <a:rPr lang="en-US" sz="1400" b="0" dirty="0">
                <a:solidFill>
                  <a:schemeClr val="tx1"/>
                </a:solidFill>
              </a:rPr>
              <a:t>Appraisals are completed by FHA approved appraisers. </a:t>
            </a:r>
          </a:p>
          <a:p>
            <a:pPr marL="285750" indent="-285750">
              <a:buFont typeface="Arial" panose="020B0604020202020204" pitchFamily="34" charset="0"/>
              <a:buChar char="•"/>
            </a:pPr>
            <a:endParaRPr lang="en-US" sz="1600" dirty="0"/>
          </a:p>
        </p:txBody>
      </p:sp>
      <p:sp>
        <p:nvSpPr>
          <p:cNvPr id="6" name="Slide Number Placeholder 5">
            <a:extLst>
              <a:ext uri="{FF2B5EF4-FFF2-40B4-BE49-F238E27FC236}">
                <a16:creationId xmlns:a16="http://schemas.microsoft.com/office/drawing/2014/main" id="{9E4602B3-B92F-409A-841A-E146A638F0BE}"/>
              </a:ext>
            </a:extLst>
          </p:cNvPr>
          <p:cNvSpPr>
            <a:spLocks noGrp="1"/>
          </p:cNvSpPr>
          <p:nvPr>
            <p:ph type="sldNum" sz="quarter" idx="4"/>
          </p:nvPr>
        </p:nvSpPr>
        <p:spPr/>
        <p:txBody>
          <a:bodyPr/>
          <a:lstStyle/>
          <a:p>
            <a:fld id="{4997E989-D798-4C62-8E93-3D2D613C2488}" type="slidenum">
              <a:rPr lang="en-US" smtClean="0"/>
              <a:pPr/>
              <a:t>18</a:t>
            </a:fld>
            <a:endParaRPr lang="en-US"/>
          </a:p>
        </p:txBody>
      </p:sp>
      <p:pic>
        <p:nvPicPr>
          <p:cNvPr id="9" name="Picture Placeholder 8" descr="A person sitting at a table&#10;&#10;Description generated with very high confidence">
            <a:extLst>
              <a:ext uri="{FF2B5EF4-FFF2-40B4-BE49-F238E27FC236}">
                <a16:creationId xmlns:a16="http://schemas.microsoft.com/office/drawing/2014/main" id="{82543A94-B0A3-4E48-9228-45AFDFE436D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1667" b="31667"/>
          <a:stretch>
            <a:fillRect/>
          </a:stretch>
        </p:blipFill>
        <p:spPr/>
      </p:pic>
      <p:sp>
        <p:nvSpPr>
          <p:cNvPr id="10" name="Text Placeholder 2">
            <a:extLst>
              <a:ext uri="{FF2B5EF4-FFF2-40B4-BE49-F238E27FC236}">
                <a16:creationId xmlns:a16="http://schemas.microsoft.com/office/drawing/2014/main" id="{3AF2FE67-5AC8-44A4-A84E-A8A448B45EEF}"/>
              </a:ext>
            </a:extLst>
          </p:cNvPr>
          <p:cNvSpPr txBox="1">
            <a:spLocks/>
          </p:cNvSpPr>
          <p:nvPr/>
        </p:nvSpPr>
        <p:spPr>
          <a:xfrm>
            <a:off x="220296" y="230847"/>
            <a:ext cx="3624117" cy="88537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961"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765"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1568"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372"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372"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4-C’s by Loan Type</a:t>
            </a:r>
          </a:p>
          <a:p>
            <a:r>
              <a:rPr lang="en-US" sz="2400" dirty="0"/>
              <a:t>Breaking it down:</a:t>
            </a:r>
          </a:p>
        </p:txBody>
      </p:sp>
      <p:sp>
        <p:nvSpPr>
          <p:cNvPr id="3" name="TextBox 2">
            <a:extLst>
              <a:ext uri="{FF2B5EF4-FFF2-40B4-BE49-F238E27FC236}">
                <a16:creationId xmlns:a16="http://schemas.microsoft.com/office/drawing/2014/main" id="{1A3CEBB0-EA31-48D0-B230-E26E3CD7A377}"/>
              </a:ext>
            </a:extLst>
          </p:cNvPr>
          <p:cNvSpPr txBox="1"/>
          <p:nvPr/>
        </p:nvSpPr>
        <p:spPr>
          <a:xfrm>
            <a:off x="8443614" y="3254857"/>
            <a:ext cx="3224980" cy="2785378"/>
          </a:xfrm>
          <a:prstGeom prst="rect">
            <a:avLst/>
          </a:prstGeom>
          <a:noFill/>
        </p:spPr>
        <p:txBody>
          <a:bodyPr wrap="square" rtlCol="0">
            <a:spAutoFit/>
          </a:bodyPr>
          <a:lstStyle/>
          <a:p>
            <a:pPr algn="ctr"/>
            <a:r>
              <a:rPr lang="en-US" sz="1400" b="1" u="sng" dirty="0">
                <a:latin typeface="+mj-lt"/>
              </a:rPr>
              <a:t>4 C’s and VA Loans:</a:t>
            </a:r>
          </a:p>
          <a:p>
            <a:pPr marL="285750" indent="-285750">
              <a:spcBef>
                <a:spcPts val="600"/>
              </a:spcBef>
              <a:spcAft>
                <a:spcPts val="600"/>
              </a:spcAft>
              <a:buFont typeface="Arial" panose="020B0604020202020204" pitchFamily="34" charset="0"/>
              <a:buChar char="•"/>
            </a:pPr>
            <a:r>
              <a:rPr lang="en-US" sz="1400" dirty="0">
                <a:latin typeface="+mj-lt"/>
              </a:rPr>
              <a:t>Typical minimum of a 620 score.</a:t>
            </a:r>
          </a:p>
          <a:p>
            <a:pPr marL="285750" indent="-285750">
              <a:spcBef>
                <a:spcPts val="600"/>
              </a:spcBef>
              <a:spcAft>
                <a:spcPts val="600"/>
              </a:spcAft>
              <a:buFont typeface="Arial" panose="020B0604020202020204" pitchFamily="34" charset="0"/>
              <a:buChar char="•"/>
            </a:pPr>
            <a:r>
              <a:rPr lang="en-US" sz="1400" dirty="0">
                <a:latin typeface="+mj-lt"/>
              </a:rPr>
              <a:t>Maximum debt to income can be as high as 55%. </a:t>
            </a:r>
          </a:p>
          <a:p>
            <a:pPr marL="285750" indent="-285750">
              <a:spcBef>
                <a:spcPts val="600"/>
              </a:spcBef>
              <a:spcAft>
                <a:spcPts val="600"/>
              </a:spcAft>
              <a:buFont typeface="Arial" panose="020B0604020202020204" pitchFamily="34" charset="0"/>
              <a:buChar char="•"/>
            </a:pPr>
            <a:r>
              <a:rPr lang="en-US" sz="1400" dirty="0">
                <a:latin typeface="+mj-lt"/>
              </a:rPr>
              <a:t>There typically is not a down payment requirement except on higher balance VA loans over $453,100.</a:t>
            </a:r>
          </a:p>
          <a:p>
            <a:pPr marL="285750" indent="-285750">
              <a:spcBef>
                <a:spcPts val="600"/>
              </a:spcBef>
              <a:spcAft>
                <a:spcPts val="600"/>
              </a:spcAft>
              <a:buFont typeface="Arial" panose="020B0604020202020204" pitchFamily="34" charset="0"/>
              <a:buChar char="•"/>
            </a:pPr>
            <a:r>
              <a:rPr lang="en-US" sz="1400" dirty="0">
                <a:latin typeface="+mj-lt"/>
              </a:rPr>
              <a:t>Appraisals are completed by VA approved appraisers. </a:t>
            </a:r>
            <a:endParaRPr lang="en-US" dirty="0">
              <a:latin typeface="+mj-lt"/>
            </a:endParaRPr>
          </a:p>
        </p:txBody>
      </p:sp>
      <p:sp>
        <p:nvSpPr>
          <p:cNvPr id="4" name="TextBox 3">
            <a:extLst>
              <a:ext uri="{FF2B5EF4-FFF2-40B4-BE49-F238E27FC236}">
                <a16:creationId xmlns:a16="http://schemas.microsoft.com/office/drawing/2014/main" id="{137FD296-8255-4E42-ADDA-C976A2C81736}"/>
              </a:ext>
            </a:extLst>
          </p:cNvPr>
          <p:cNvSpPr txBox="1"/>
          <p:nvPr/>
        </p:nvSpPr>
        <p:spPr>
          <a:xfrm>
            <a:off x="334297" y="3254857"/>
            <a:ext cx="3510116" cy="2646878"/>
          </a:xfrm>
          <a:prstGeom prst="rect">
            <a:avLst/>
          </a:prstGeom>
          <a:noFill/>
        </p:spPr>
        <p:txBody>
          <a:bodyPr wrap="square" rtlCol="0">
            <a:spAutoFit/>
          </a:bodyPr>
          <a:lstStyle/>
          <a:p>
            <a:pPr algn="ctr">
              <a:spcAft>
                <a:spcPts val="600"/>
              </a:spcAft>
            </a:pPr>
            <a:r>
              <a:rPr lang="en-US" sz="1400" b="1" u="sng" dirty="0">
                <a:latin typeface="+mj-lt"/>
              </a:rPr>
              <a:t>4 C’s and Conventional Loans:</a:t>
            </a:r>
          </a:p>
          <a:p>
            <a:pPr marL="285750" indent="-285750">
              <a:spcBef>
                <a:spcPts val="600"/>
              </a:spcBef>
              <a:spcAft>
                <a:spcPts val="600"/>
              </a:spcAft>
              <a:buFont typeface="Arial" panose="020B0604020202020204" pitchFamily="34" charset="0"/>
              <a:buChar char="•"/>
            </a:pPr>
            <a:r>
              <a:rPr lang="en-US" sz="1400" dirty="0">
                <a:latin typeface="+mj-lt"/>
              </a:rPr>
              <a:t>Minimum credit score is 620 (no exceptions) </a:t>
            </a:r>
          </a:p>
          <a:p>
            <a:pPr marL="285750" indent="-285750">
              <a:spcBef>
                <a:spcPts val="600"/>
              </a:spcBef>
              <a:spcAft>
                <a:spcPts val="600"/>
              </a:spcAft>
              <a:buFont typeface="Arial" panose="020B0604020202020204" pitchFamily="34" charset="0"/>
              <a:buChar char="•"/>
            </a:pPr>
            <a:r>
              <a:rPr lang="en-US" sz="1400" dirty="0">
                <a:latin typeface="+mj-lt"/>
              </a:rPr>
              <a:t>Max debt to income roughly 45</a:t>
            </a:r>
          </a:p>
          <a:p>
            <a:pPr marL="285750" indent="-285750">
              <a:spcBef>
                <a:spcPts val="600"/>
              </a:spcBef>
              <a:spcAft>
                <a:spcPts val="600"/>
              </a:spcAft>
              <a:buFont typeface="Arial" panose="020B0604020202020204" pitchFamily="34" charset="0"/>
              <a:buChar char="•"/>
            </a:pPr>
            <a:r>
              <a:rPr lang="en-US" sz="1400" dirty="0">
                <a:latin typeface="+mj-lt"/>
              </a:rPr>
              <a:t>Down payment can be a minimum of 3% but most common minimum is 5%</a:t>
            </a:r>
          </a:p>
          <a:p>
            <a:pPr marL="285750" indent="-285750">
              <a:spcBef>
                <a:spcPts val="600"/>
              </a:spcBef>
              <a:spcAft>
                <a:spcPts val="600"/>
              </a:spcAft>
              <a:buFont typeface="Arial" panose="020B0604020202020204" pitchFamily="34" charset="0"/>
              <a:buChar char="•"/>
            </a:pPr>
            <a:r>
              <a:rPr lang="en-US" sz="1400" dirty="0">
                <a:latin typeface="+mj-lt"/>
              </a:rPr>
              <a:t>Appraisal standards are set by Fannie Mae.  They purchase owner occupied and non owner occupied properties. </a:t>
            </a:r>
            <a:endParaRPr lang="en-US" dirty="0"/>
          </a:p>
        </p:txBody>
      </p:sp>
    </p:spTree>
    <p:extLst>
      <p:ext uri="{BB962C8B-B14F-4D97-AF65-F5344CB8AC3E}">
        <p14:creationId xmlns:p14="http://schemas.microsoft.com/office/powerpoint/2010/main" val="728247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C618A-7920-43BA-88BD-04354E61A73D}"/>
              </a:ext>
            </a:extLst>
          </p:cNvPr>
          <p:cNvSpPr>
            <a:spLocks noGrp="1"/>
          </p:cNvSpPr>
          <p:nvPr>
            <p:ph type="body" sz="quarter" idx="10"/>
          </p:nvPr>
        </p:nvSpPr>
        <p:spPr>
          <a:xfrm>
            <a:off x="498898" y="3652939"/>
            <a:ext cx="7588089" cy="2566857"/>
          </a:xfrm>
        </p:spPr>
        <p:txBody>
          <a:bodyPr/>
          <a:lstStyle/>
          <a:p>
            <a:r>
              <a:rPr lang="en-US" sz="1600" dirty="0"/>
              <a:t>PMI, MIP, VA Funding Fee? </a:t>
            </a:r>
          </a:p>
          <a:p>
            <a:pPr marL="457200" indent="-457200">
              <a:buFont typeface="Arial" panose="020B0604020202020204" pitchFamily="34" charset="0"/>
              <a:buChar char="•"/>
            </a:pPr>
            <a:r>
              <a:rPr lang="en-US" sz="1600" dirty="0"/>
              <a:t>What’s up with all of this? </a:t>
            </a:r>
          </a:p>
          <a:p>
            <a:pPr marL="457200" indent="-457200">
              <a:buFont typeface="Arial" panose="020B0604020202020204" pitchFamily="34" charset="0"/>
              <a:buChar char="•"/>
            </a:pPr>
            <a:r>
              <a:rPr lang="en-US" sz="1600" dirty="0"/>
              <a:t>Guarantee’s the investor on the loan against loss…does not repair the property. </a:t>
            </a:r>
          </a:p>
          <a:p>
            <a:pPr marL="457200" indent="-457200">
              <a:buFont typeface="Arial" panose="020B0604020202020204" pitchFamily="34" charset="0"/>
              <a:buChar char="•"/>
            </a:pPr>
            <a:r>
              <a:rPr lang="en-US" sz="1600" dirty="0"/>
              <a:t>Private Mortgage Insurance insures conventional loans and jumbo loans</a:t>
            </a:r>
          </a:p>
          <a:p>
            <a:pPr marL="457200" indent="-457200">
              <a:buFont typeface="Arial" panose="020B0604020202020204" pitchFamily="34" charset="0"/>
              <a:buChar char="•"/>
            </a:pPr>
            <a:r>
              <a:rPr lang="en-US" sz="1600" dirty="0"/>
              <a:t>Mortgage Insurance Premiums insure FHA loans</a:t>
            </a:r>
          </a:p>
          <a:p>
            <a:pPr marL="457200" indent="-457200">
              <a:buFont typeface="Arial" panose="020B0604020202020204" pitchFamily="34" charset="0"/>
              <a:buChar char="•"/>
            </a:pPr>
            <a:r>
              <a:rPr lang="en-US" sz="1600" dirty="0"/>
              <a:t>VA utilizes a VA Funding Fee to guaranty their loans</a:t>
            </a:r>
          </a:p>
          <a:p>
            <a:pPr marL="457200" indent="-457200">
              <a:buFont typeface="Arial" panose="020B0604020202020204" pitchFamily="34" charset="0"/>
              <a:buChar char="•"/>
            </a:pPr>
            <a:endParaRPr lang="en-US" sz="1600" dirty="0"/>
          </a:p>
        </p:txBody>
      </p:sp>
      <p:sp>
        <p:nvSpPr>
          <p:cNvPr id="6" name="Slide Number Placeholder 5">
            <a:extLst>
              <a:ext uri="{FF2B5EF4-FFF2-40B4-BE49-F238E27FC236}">
                <a16:creationId xmlns:a16="http://schemas.microsoft.com/office/drawing/2014/main" id="{E888454E-77BA-4A9D-9D3B-592216990E33}"/>
              </a:ext>
            </a:extLst>
          </p:cNvPr>
          <p:cNvSpPr>
            <a:spLocks noGrp="1"/>
          </p:cNvSpPr>
          <p:nvPr>
            <p:ph type="sldNum" sz="quarter" idx="4"/>
          </p:nvPr>
        </p:nvSpPr>
        <p:spPr/>
        <p:txBody>
          <a:bodyPr/>
          <a:lstStyle/>
          <a:p>
            <a:fld id="{4997E989-D798-4C62-8E93-3D2D613C2488}" type="slidenum">
              <a:rPr lang="en-US" smtClean="0"/>
              <a:pPr/>
              <a:t>19</a:t>
            </a:fld>
            <a:endParaRPr lang="en-US"/>
          </a:p>
        </p:txBody>
      </p:sp>
      <p:pic>
        <p:nvPicPr>
          <p:cNvPr id="29" name="Picture Placeholder 28" descr="A large body of water in front of a house&#10;&#10;Description generated with very high confidence">
            <a:extLst>
              <a:ext uri="{FF2B5EF4-FFF2-40B4-BE49-F238E27FC236}">
                <a16:creationId xmlns:a16="http://schemas.microsoft.com/office/drawing/2014/main" id="{EBB1B43B-11EC-4F84-A042-79E683C76EF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257" b="10257"/>
          <a:stretch>
            <a:fillRect/>
          </a:stretch>
        </p:blipFill>
        <p:spPr>
          <a:xfrm>
            <a:off x="0" y="0"/>
            <a:ext cx="12192000" cy="2974848"/>
          </a:xfrm>
        </p:spPr>
      </p:pic>
      <p:sp>
        <p:nvSpPr>
          <p:cNvPr id="30" name="Text Placeholder 2">
            <a:extLst>
              <a:ext uri="{FF2B5EF4-FFF2-40B4-BE49-F238E27FC236}">
                <a16:creationId xmlns:a16="http://schemas.microsoft.com/office/drawing/2014/main" id="{214C911D-CAF8-4CFF-B164-F3E1706EA970}"/>
              </a:ext>
            </a:extLst>
          </p:cNvPr>
          <p:cNvSpPr txBox="1">
            <a:spLocks/>
          </p:cNvSpPr>
          <p:nvPr/>
        </p:nvSpPr>
        <p:spPr>
          <a:xfrm>
            <a:off x="404070" y="224698"/>
            <a:ext cx="2683079" cy="63543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961"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765"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1568"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372"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372"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Make sense out of Mortgage Insurance</a:t>
            </a:r>
          </a:p>
        </p:txBody>
      </p:sp>
      <p:sp>
        <p:nvSpPr>
          <p:cNvPr id="34" name="TextBox 33">
            <a:extLst>
              <a:ext uri="{FF2B5EF4-FFF2-40B4-BE49-F238E27FC236}">
                <a16:creationId xmlns:a16="http://schemas.microsoft.com/office/drawing/2014/main" id="{6B5B2ADE-CF67-4FC1-9B78-72CAE4DB904A}"/>
              </a:ext>
            </a:extLst>
          </p:cNvPr>
          <p:cNvSpPr txBox="1"/>
          <p:nvPr/>
        </p:nvSpPr>
        <p:spPr>
          <a:xfrm>
            <a:off x="8372213" y="3652939"/>
            <a:ext cx="3632433" cy="2585323"/>
          </a:xfrm>
          <a:prstGeom prst="rect">
            <a:avLst/>
          </a:prstGeom>
          <a:noFill/>
        </p:spPr>
        <p:txBody>
          <a:bodyPr wrap="square" rtlCol="0">
            <a:spAutoFit/>
          </a:bodyPr>
          <a:lstStyle/>
          <a:p>
            <a:pPr algn="ctr"/>
            <a:r>
              <a:rPr lang="en-US" dirty="0"/>
              <a:t>High credit scores have a low cost of PMI, The higher the LTV the higher the PMI cost. </a:t>
            </a:r>
          </a:p>
          <a:p>
            <a:pPr algn="ctr"/>
            <a:endParaRPr lang="en-US" dirty="0"/>
          </a:p>
          <a:p>
            <a:pPr algn="ctr"/>
            <a:r>
              <a:rPr lang="en-US" dirty="0"/>
              <a:t>MIP does not factor in the credit score.</a:t>
            </a:r>
          </a:p>
          <a:p>
            <a:pPr algn="ctr"/>
            <a:endParaRPr lang="en-US" dirty="0"/>
          </a:p>
          <a:p>
            <a:pPr algn="ctr"/>
            <a:r>
              <a:rPr lang="en-US" dirty="0"/>
              <a:t>VA does not factor in the credit score</a:t>
            </a:r>
          </a:p>
        </p:txBody>
      </p:sp>
    </p:spTree>
    <p:extLst>
      <p:ext uri="{BB962C8B-B14F-4D97-AF65-F5344CB8AC3E}">
        <p14:creationId xmlns:p14="http://schemas.microsoft.com/office/powerpoint/2010/main" val="142571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B85405-3286-41D0-87D5-ED86C9A7F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78482"/>
            <a:ext cx="12192000" cy="8128000"/>
          </a:xfrm>
          <a:prstGeom prst="rect">
            <a:avLst/>
          </a:prstGeom>
        </p:spPr>
      </p:pic>
      <p:sp>
        <p:nvSpPr>
          <p:cNvPr id="6" name="TextBox 5">
            <a:extLst>
              <a:ext uri="{FF2B5EF4-FFF2-40B4-BE49-F238E27FC236}">
                <a16:creationId xmlns:a16="http://schemas.microsoft.com/office/drawing/2014/main" id="{7F73B970-8627-41F9-9AA0-03F6CB04DBD5}"/>
              </a:ext>
            </a:extLst>
          </p:cNvPr>
          <p:cNvSpPr txBox="1"/>
          <p:nvPr/>
        </p:nvSpPr>
        <p:spPr>
          <a:xfrm>
            <a:off x="746620" y="2659559"/>
            <a:ext cx="5964572" cy="584775"/>
          </a:xfrm>
          <a:prstGeom prst="rect">
            <a:avLst/>
          </a:prstGeom>
          <a:noFill/>
        </p:spPr>
        <p:txBody>
          <a:bodyPr wrap="square" rtlCol="0">
            <a:spAutoFit/>
          </a:bodyPr>
          <a:lstStyle/>
          <a:p>
            <a:r>
              <a:rPr lang="en-US" sz="3200" b="1" dirty="0">
                <a:latin typeface="Calibri Light" panose="020F0302020204030204" pitchFamily="34" charset="0"/>
                <a:cs typeface="Calibri Light" panose="020F0302020204030204" pitchFamily="34" charset="0"/>
              </a:rPr>
              <a:t>Technology &amp; The Loan Process</a:t>
            </a:r>
          </a:p>
        </p:txBody>
      </p:sp>
      <p:sp>
        <p:nvSpPr>
          <p:cNvPr id="8" name="TextBox 7">
            <a:extLst>
              <a:ext uri="{FF2B5EF4-FFF2-40B4-BE49-F238E27FC236}">
                <a16:creationId xmlns:a16="http://schemas.microsoft.com/office/drawing/2014/main" id="{48AA0F5C-7068-4FC2-AAD1-268A65F5153A}"/>
              </a:ext>
            </a:extLst>
          </p:cNvPr>
          <p:cNvSpPr txBox="1"/>
          <p:nvPr/>
        </p:nvSpPr>
        <p:spPr>
          <a:xfrm>
            <a:off x="746620" y="4769339"/>
            <a:ext cx="5830349" cy="369332"/>
          </a:xfrm>
          <a:prstGeom prst="rect">
            <a:avLst/>
          </a:prstGeom>
          <a:noFill/>
        </p:spPr>
        <p:txBody>
          <a:bodyPr wrap="square" rtlCol="0">
            <a:spAutoFit/>
          </a:bodyPr>
          <a:lstStyle/>
          <a:p>
            <a:pPr algn="ctr"/>
            <a:r>
              <a:rPr lang="en-US" dirty="0">
                <a:latin typeface="+mj-lt"/>
              </a:rPr>
              <a:t>Search Engines </a:t>
            </a:r>
            <a:r>
              <a:rPr lang="en-US" dirty="0">
                <a:latin typeface="+mj-lt"/>
                <a:sym typeface="Wingdings" panose="05000000000000000000" pitchFamily="2" charset="2"/>
              </a:rPr>
              <a:t>&amp; </a:t>
            </a:r>
            <a:r>
              <a:rPr lang="en-US" dirty="0">
                <a:latin typeface="+mj-lt"/>
              </a:rPr>
              <a:t>Social Media </a:t>
            </a:r>
            <a:r>
              <a:rPr lang="en-US" dirty="0">
                <a:latin typeface="+mj-lt"/>
                <a:sym typeface="Wingdings" panose="05000000000000000000" pitchFamily="2" charset="2"/>
              </a:rPr>
              <a:t> Your Website</a:t>
            </a:r>
            <a:endParaRPr lang="en-US" dirty="0">
              <a:latin typeface="+mj-lt"/>
            </a:endParaRPr>
          </a:p>
        </p:txBody>
      </p:sp>
      <p:sp>
        <p:nvSpPr>
          <p:cNvPr id="9" name="TextBox 8">
            <a:extLst>
              <a:ext uri="{FF2B5EF4-FFF2-40B4-BE49-F238E27FC236}">
                <a16:creationId xmlns:a16="http://schemas.microsoft.com/office/drawing/2014/main" id="{2A90CF95-FB62-4BD3-AF79-F1E67B8F1346}"/>
              </a:ext>
            </a:extLst>
          </p:cNvPr>
          <p:cNvSpPr txBox="1"/>
          <p:nvPr/>
        </p:nvSpPr>
        <p:spPr>
          <a:xfrm>
            <a:off x="511728" y="5138671"/>
            <a:ext cx="6795083" cy="1323439"/>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Ninety percent</a:t>
            </a:r>
            <a:r>
              <a:rPr lang="en-US" sz="2000" dirty="0">
                <a:latin typeface="Calibri Light" panose="020F0302020204030204" pitchFamily="34" charset="0"/>
                <a:cs typeface="Calibri Light" panose="020F0302020204030204" pitchFamily="34" charset="0"/>
              </a:rPr>
              <a:t> of consumers now start their real estate journeys on the Web, according to the National Association of Realtors, while </a:t>
            </a:r>
            <a:r>
              <a:rPr lang="en-US" sz="2000" b="1" dirty="0">
                <a:latin typeface="Calibri Light" panose="020F0302020204030204" pitchFamily="34" charset="0"/>
                <a:cs typeface="Calibri Light" panose="020F0302020204030204" pitchFamily="34" charset="0"/>
              </a:rPr>
              <a:t>85%</a:t>
            </a:r>
            <a:r>
              <a:rPr lang="en-US" sz="2000" dirty="0">
                <a:latin typeface="Calibri Light" panose="020F0302020204030204" pitchFamily="34" charset="0"/>
                <a:cs typeface="Calibri Light" panose="020F0302020204030204" pitchFamily="34" charset="0"/>
              </a:rPr>
              <a:t> of buyers used a mobile device during the home buying process.</a:t>
            </a:r>
          </a:p>
        </p:txBody>
      </p:sp>
      <p:sp>
        <p:nvSpPr>
          <p:cNvPr id="2" name="TextBox 1">
            <a:extLst>
              <a:ext uri="{FF2B5EF4-FFF2-40B4-BE49-F238E27FC236}">
                <a16:creationId xmlns:a16="http://schemas.microsoft.com/office/drawing/2014/main" id="{17B56072-6759-42DE-8B8D-87CECD6C80A7}"/>
              </a:ext>
            </a:extLst>
          </p:cNvPr>
          <p:cNvSpPr txBox="1"/>
          <p:nvPr/>
        </p:nvSpPr>
        <p:spPr>
          <a:xfrm>
            <a:off x="964734" y="3802182"/>
            <a:ext cx="7533314" cy="369332"/>
          </a:xfrm>
          <a:prstGeom prst="rect">
            <a:avLst/>
          </a:prstGeom>
          <a:noFill/>
          <a:ln w="28575">
            <a:solidFill>
              <a:srgbClr val="FF0000"/>
            </a:solidFill>
          </a:ln>
        </p:spPr>
        <p:txBody>
          <a:bodyPr wrap="square" rtlCol="0">
            <a:spAutoFit/>
          </a:bodyPr>
          <a:lstStyle/>
          <a:p>
            <a:pPr algn="ctr"/>
            <a:r>
              <a:rPr lang="en-US" b="1" dirty="0">
                <a:latin typeface="+mj-lt"/>
              </a:rPr>
              <a:t>How can we streamline the loan process via technology to benefit borrowers? </a:t>
            </a:r>
          </a:p>
        </p:txBody>
      </p:sp>
    </p:spTree>
    <p:extLst>
      <p:ext uri="{BB962C8B-B14F-4D97-AF65-F5344CB8AC3E}">
        <p14:creationId xmlns:p14="http://schemas.microsoft.com/office/powerpoint/2010/main" val="120583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733343-5FC8-4348-9EB0-DBD772BFB180}"/>
              </a:ext>
            </a:extLst>
          </p:cNvPr>
          <p:cNvSpPr>
            <a:spLocks noGrp="1"/>
          </p:cNvSpPr>
          <p:nvPr>
            <p:ph type="body" sz="quarter" idx="10"/>
          </p:nvPr>
        </p:nvSpPr>
        <p:spPr>
          <a:xfrm>
            <a:off x="1158753" y="3912438"/>
            <a:ext cx="7985247" cy="2025170"/>
          </a:xfrm>
        </p:spPr>
        <p:txBody>
          <a:bodyPr/>
          <a:lstStyle/>
          <a:p>
            <a:r>
              <a:rPr lang="en-US" sz="1400" dirty="0"/>
              <a:t>Initial Documentation Required:</a:t>
            </a:r>
          </a:p>
          <a:p>
            <a:pPr marL="285750" indent="-285750">
              <a:buFont typeface="Arial" panose="020B0604020202020204" pitchFamily="34" charset="0"/>
              <a:buChar char="•"/>
            </a:pPr>
            <a:r>
              <a:rPr lang="en-US" sz="1400" dirty="0"/>
              <a:t>In 2014 the Loan Estimate and the Closing Disclosure replaced the GFE and the HUD1.   </a:t>
            </a:r>
          </a:p>
          <a:p>
            <a:pPr marL="285750" indent="-285750">
              <a:buFont typeface="Arial" panose="020B0604020202020204" pitchFamily="34" charset="0"/>
              <a:buChar char="•"/>
            </a:pPr>
            <a:r>
              <a:rPr lang="en-US" sz="1400" dirty="0"/>
              <a:t>We are required to send a Loan Estimate within 3 days of the client’s application.</a:t>
            </a:r>
          </a:p>
          <a:p>
            <a:pPr marL="285750" indent="-285750">
              <a:buFont typeface="Arial" panose="020B0604020202020204" pitchFamily="34" charset="0"/>
              <a:buChar char="•"/>
            </a:pPr>
            <a:r>
              <a:rPr lang="en-US" sz="1400" dirty="0"/>
              <a:t>We are required to send a Locked Loan Estimate upon locking the clients loan.</a:t>
            </a:r>
          </a:p>
          <a:p>
            <a:pPr marL="285750" indent="-285750">
              <a:buFont typeface="Arial" panose="020B0604020202020204" pitchFamily="34" charset="0"/>
              <a:buChar char="•"/>
            </a:pPr>
            <a:r>
              <a:rPr lang="en-US" sz="1400" dirty="0"/>
              <a:t>We are required to send the appraisal to the client and receive their acknowledgement of receipt.</a:t>
            </a:r>
          </a:p>
          <a:p>
            <a:pPr marL="285750" indent="-285750">
              <a:buFont typeface="Arial" panose="020B0604020202020204" pitchFamily="34" charset="0"/>
              <a:buChar char="•"/>
            </a:pPr>
            <a:r>
              <a:rPr lang="en-US" sz="1400" dirty="0"/>
              <a:t>We are required to send the closing disclosure 3 days prior to closing to be signed by the client.</a:t>
            </a:r>
          </a:p>
        </p:txBody>
      </p:sp>
      <p:sp>
        <p:nvSpPr>
          <p:cNvPr id="3" name="Text Placeholder 2">
            <a:extLst>
              <a:ext uri="{FF2B5EF4-FFF2-40B4-BE49-F238E27FC236}">
                <a16:creationId xmlns:a16="http://schemas.microsoft.com/office/drawing/2014/main" id="{52EBB4B0-55AA-4C0C-81F2-3BECA65D95A5}"/>
              </a:ext>
            </a:extLst>
          </p:cNvPr>
          <p:cNvSpPr>
            <a:spLocks noGrp="1"/>
          </p:cNvSpPr>
          <p:nvPr>
            <p:ph type="body" sz="quarter" idx="11"/>
          </p:nvPr>
        </p:nvSpPr>
        <p:spPr>
          <a:xfrm>
            <a:off x="3641363" y="3286677"/>
            <a:ext cx="4283978" cy="313932"/>
          </a:xfrm>
        </p:spPr>
        <p:txBody>
          <a:bodyPr/>
          <a:lstStyle/>
          <a:p>
            <a:pPr algn="ctr"/>
            <a:r>
              <a:rPr lang="en-US" sz="1600" dirty="0"/>
              <a:t>Home Loan Manufacturing Steps:</a:t>
            </a:r>
          </a:p>
        </p:txBody>
      </p:sp>
      <p:sp>
        <p:nvSpPr>
          <p:cNvPr id="5" name="Title 4">
            <a:extLst>
              <a:ext uri="{FF2B5EF4-FFF2-40B4-BE49-F238E27FC236}">
                <a16:creationId xmlns:a16="http://schemas.microsoft.com/office/drawing/2014/main" id="{EB0D05B0-E1F4-4AA5-B172-696CA6A12B18}"/>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07B02ED0-833B-49C9-930A-F4C0F65DE0E9}"/>
              </a:ext>
            </a:extLst>
          </p:cNvPr>
          <p:cNvSpPr>
            <a:spLocks noGrp="1"/>
          </p:cNvSpPr>
          <p:nvPr>
            <p:ph type="sldNum" sz="quarter" idx="4"/>
          </p:nvPr>
        </p:nvSpPr>
        <p:spPr/>
        <p:txBody>
          <a:bodyPr/>
          <a:lstStyle/>
          <a:p>
            <a:fld id="{4997E989-D798-4C62-8E93-3D2D613C2488}" type="slidenum">
              <a:rPr lang="en-US" smtClean="0"/>
              <a:pPr/>
              <a:t>20</a:t>
            </a:fld>
            <a:endParaRPr lang="en-US"/>
          </a:p>
        </p:txBody>
      </p:sp>
      <p:pic>
        <p:nvPicPr>
          <p:cNvPr id="28" name="Picture Placeholder 27" descr="A screenshot of a cell phone&#10;&#10;Description generated with very high confidence">
            <a:extLst>
              <a:ext uri="{FF2B5EF4-FFF2-40B4-BE49-F238E27FC236}">
                <a16:creationId xmlns:a16="http://schemas.microsoft.com/office/drawing/2014/main" id="{518274BE-C06A-4C38-AF5D-9090ACC84E1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354" b="1354"/>
          <a:stretch>
            <a:fillRect/>
          </a:stretch>
        </p:blipFill>
        <p:spPr/>
      </p:pic>
    </p:spTree>
    <p:extLst>
      <p:ext uri="{BB962C8B-B14F-4D97-AF65-F5344CB8AC3E}">
        <p14:creationId xmlns:p14="http://schemas.microsoft.com/office/powerpoint/2010/main" val="428323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2965B-9EF0-4498-85EA-F43D92E0E42E}"/>
              </a:ext>
            </a:extLst>
          </p:cNvPr>
          <p:cNvSpPr>
            <a:spLocks noGrp="1"/>
          </p:cNvSpPr>
          <p:nvPr>
            <p:ph type="body" sz="quarter" idx="10"/>
          </p:nvPr>
        </p:nvSpPr>
        <p:spPr>
          <a:xfrm>
            <a:off x="521316" y="3699844"/>
            <a:ext cx="6656232" cy="2412968"/>
          </a:xfrm>
          <a:ln w="38100">
            <a:solidFill>
              <a:schemeClr val="tx1"/>
            </a:solidFill>
          </a:ln>
        </p:spPr>
        <p:txBody>
          <a:bodyPr/>
          <a:lstStyle/>
          <a:p>
            <a:r>
              <a:rPr lang="en-US" sz="1600" b="0" dirty="0">
                <a:solidFill>
                  <a:schemeClr val="tx1"/>
                </a:solidFill>
                <a:latin typeface="+mn-lt"/>
              </a:rPr>
              <a:t>Manufacturing the loan means putting a complete file together:</a:t>
            </a:r>
          </a:p>
          <a:p>
            <a:pPr marL="285750" indent="-285750">
              <a:buFont typeface="Arial" panose="020B0604020202020204" pitchFamily="34" charset="0"/>
              <a:buChar char="•"/>
            </a:pPr>
            <a:r>
              <a:rPr lang="en-US" sz="1600" b="0" dirty="0">
                <a:solidFill>
                  <a:schemeClr val="tx1"/>
                </a:solidFill>
              </a:rPr>
              <a:t>Minimum credit score - Maximum Debt to Income</a:t>
            </a:r>
          </a:p>
          <a:p>
            <a:pPr marL="285750" indent="-285750">
              <a:buFont typeface="Arial" panose="020B0604020202020204" pitchFamily="34" charset="0"/>
              <a:buChar char="•"/>
            </a:pPr>
            <a:r>
              <a:rPr lang="en-US" sz="1600" b="0" dirty="0">
                <a:solidFill>
                  <a:schemeClr val="tx1"/>
                </a:solidFill>
              </a:rPr>
              <a:t>Maximum Loan to Value - Loan must by approved by the automated underwriting system</a:t>
            </a:r>
          </a:p>
          <a:p>
            <a:pPr marL="285750" indent="-285750">
              <a:buFont typeface="Arial" panose="020B0604020202020204" pitchFamily="34" charset="0"/>
              <a:buChar char="•"/>
            </a:pPr>
            <a:r>
              <a:rPr lang="en-US" sz="1600" b="0" dirty="0">
                <a:solidFill>
                  <a:schemeClr val="tx1"/>
                </a:solidFill>
              </a:rPr>
              <a:t>Two year history required for income - </a:t>
            </a:r>
          </a:p>
          <a:p>
            <a:pPr marL="285750" indent="-285750">
              <a:buFont typeface="Arial" panose="020B0604020202020204" pitchFamily="34" charset="0"/>
              <a:buChar char="•"/>
            </a:pPr>
            <a:r>
              <a:rPr lang="en-US" sz="1600" b="0" dirty="0">
                <a:solidFill>
                  <a:schemeClr val="tx1"/>
                </a:solidFill>
              </a:rPr>
              <a:t>60 days of bank statements required - Most recent 30 days of paystubs</a:t>
            </a:r>
          </a:p>
          <a:p>
            <a:pPr marL="285750" indent="-285750">
              <a:buFont typeface="Arial" panose="020B0604020202020204" pitchFamily="34" charset="0"/>
              <a:buChar char="•"/>
            </a:pPr>
            <a:r>
              <a:rPr lang="en-US" sz="1600" b="0" dirty="0">
                <a:solidFill>
                  <a:schemeClr val="tx1"/>
                </a:solidFill>
              </a:rPr>
              <a:t>Tax Returns for Self Employed borrowers</a:t>
            </a:r>
          </a:p>
        </p:txBody>
      </p:sp>
      <p:sp>
        <p:nvSpPr>
          <p:cNvPr id="6" name="Slide Number Placeholder 5">
            <a:extLst>
              <a:ext uri="{FF2B5EF4-FFF2-40B4-BE49-F238E27FC236}">
                <a16:creationId xmlns:a16="http://schemas.microsoft.com/office/drawing/2014/main" id="{8FE7AE6C-AD5A-4E98-AA66-0A1D88FEC532}"/>
              </a:ext>
            </a:extLst>
          </p:cNvPr>
          <p:cNvSpPr>
            <a:spLocks noGrp="1"/>
          </p:cNvSpPr>
          <p:nvPr>
            <p:ph type="sldNum" sz="quarter" idx="4"/>
          </p:nvPr>
        </p:nvSpPr>
        <p:spPr/>
        <p:txBody>
          <a:bodyPr/>
          <a:lstStyle/>
          <a:p>
            <a:fld id="{4997E989-D798-4C62-8E93-3D2D613C2488}" type="slidenum">
              <a:rPr lang="en-US" smtClean="0"/>
              <a:pPr/>
              <a:t>21</a:t>
            </a:fld>
            <a:endParaRPr lang="en-US"/>
          </a:p>
        </p:txBody>
      </p:sp>
      <p:pic>
        <p:nvPicPr>
          <p:cNvPr id="12" name="Picture Placeholder 11" descr="A person standing in front of a computer&#10;&#10;Description generated with very high confidence">
            <a:extLst>
              <a:ext uri="{FF2B5EF4-FFF2-40B4-BE49-F238E27FC236}">
                <a16:creationId xmlns:a16="http://schemas.microsoft.com/office/drawing/2014/main" id="{20440619-CB44-4F39-8061-4888C836EF5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4010" b="4010"/>
          <a:stretch>
            <a:fillRect/>
          </a:stretch>
        </p:blipFill>
        <p:spPr/>
      </p:pic>
      <p:sp>
        <p:nvSpPr>
          <p:cNvPr id="17" name="TextBox 16">
            <a:extLst>
              <a:ext uri="{FF2B5EF4-FFF2-40B4-BE49-F238E27FC236}">
                <a16:creationId xmlns:a16="http://schemas.microsoft.com/office/drawing/2014/main" id="{CE18FCDE-D83B-437F-98B3-B1EB79A453D1}"/>
              </a:ext>
            </a:extLst>
          </p:cNvPr>
          <p:cNvSpPr txBox="1"/>
          <p:nvPr/>
        </p:nvSpPr>
        <p:spPr>
          <a:xfrm>
            <a:off x="7859962" y="4167664"/>
            <a:ext cx="3273922" cy="1477328"/>
          </a:xfrm>
          <a:prstGeom prst="rect">
            <a:avLst/>
          </a:prstGeom>
          <a:noFill/>
        </p:spPr>
        <p:txBody>
          <a:bodyPr wrap="square" rtlCol="0">
            <a:spAutoFit/>
          </a:bodyPr>
          <a:lstStyle/>
          <a:p>
            <a:pPr algn="ctr"/>
            <a:r>
              <a:rPr lang="en-US" i="1" dirty="0"/>
              <a:t>“All of these factors and more go into the loan approval. All situations are different and specific issues will raise other conditions”</a:t>
            </a:r>
            <a:endParaRPr lang="en-US" dirty="0"/>
          </a:p>
        </p:txBody>
      </p:sp>
    </p:spTree>
    <p:extLst>
      <p:ext uri="{BB962C8B-B14F-4D97-AF65-F5344CB8AC3E}">
        <p14:creationId xmlns:p14="http://schemas.microsoft.com/office/powerpoint/2010/main" val="259198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3C34E9-1A74-4554-8846-6900B0E7BE0A}"/>
              </a:ext>
            </a:extLst>
          </p:cNvPr>
          <p:cNvSpPr>
            <a:spLocks noGrp="1"/>
          </p:cNvSpPr>
          <p:nvPr>
            <p:ph type="body" sz="quarter" idx="11"/>
          </p:nvPr>
        </p:nvSpPr>
        <p:spPr>
          <a:xfrm>
            <a:off x="975683" y="3429000"/>
            <a:ext cx="7725865" cy="2788456"/>
          </a:xfrm>
        </p:spPr>
        <p:txBody>
          <a:bodyPr/>
          <a:lstStyle/>
          <a:p>
            <a:r>
              <a:rPr lang="en-US" sz="1600" b="0" dirty="0"/>
              <a:t>Banker vs. Broker:  What’s the difference? </a:t>
            </a:r>
          </a:p>
          <a:p>
            <a:pPr marL="285750" indent="-285750">
              <a:buFont typeface="Arial" panose="020B0604020202020204" pitchFamily="34" charset="0"/>
              <a:buChar char="•"/>
            </a:pPr>
            <a:r>
              <a:rPr lang="en-US" sz="1600" b="0" dirty="0">
                <a:latin typeface="+mj-lt"/>
              </a:rPr>
              <a:t>The Banker prepares the loan estimate and closing disclosure, the broker does not. </a:t>
            </a:r>
          </a:p>
          <a:p>
            <a:pPr marL="285750" indent="-285750">
              <a:buFont typeface="Arial" panose="020B0604020202020204" pitchFamily="34" charset="0"/>
              <a:buChar char="•"/>
            </a:pPr>
            <a:r>
              <a:rPr lang="en-US" sz="1600" b="0" dirty="0">
                <a:latin typeface="+mj-lt"/>
              </a:rPr>
              <a:t>The Banker orders the appraisal from their own system, the broker does not. </a:t>
            </a:r>
          </a:p>
          <a:p>
            <a:pPr marL="285750" indent="-285750">
              <a:buFont typeface="Arial" panose="020B0604020202020204" pitchFamily="34" charset="0"/>
              <a:buChar char="•"/>
            </a:pPr>
            <a:r>
              <a:rPr lang="en-US" sz="1600" b="0" dirty="0">
                <a:latin typeface="+mj-lt"/>
              </a:rPr>
              <a:t>The Banker funds it’s own loans, the broker does not.</a:t>
            </a:r>
          </a:p>
          <a:p>
            <a:pPr marL="285750" indent="-285750">
              <a:buFont typeface="Arial" panose="020B0604020202020204" pitchFamily="34" charset="0"/>
              <a:buChar char="•"/>
            </a:pPr>
            <a:r>
              <a:rPr lang="en-US" sz="1600" b="0" dirty="0">
                <a:latin typeface="+mj-lt"/>
              </a:rPr>
              <a:t>The Banker is responsible for preparing the closing documents, the broker is not. </a:t>
            </a:r>
          </a:p>
          <a:p>
            <a:pPr marL="285750" indent="-285750">
              <a:spcAft>
                <a:spcPts val="1200"/>
              </a:spcAft>
              <a:buFont typeface="Arial" panose="020B0604020202020204" pitchFamily="34" charset="0"/>
              <a:buChar char="•"/>
            </a:pPr>
            <a:r>
              <a:rPr lang="en-US" sz="1600" b="0" dirty="0">
                <a:latin typeface="+mj-lt"/>
              </a:rPr>
              <a:t>The Banker closes the loan in it’s own name, the broker does not. </a:t>
            </a:r>
          </a:p>
          <a:p>
            <a:pPr marL="285750" indent="-285750">
              <a:buFont typeface="Arial" panose="020B0604020202020204" pitchFamily="34" charset="0"/>
              <a:buChar char="•"/>
            </a:pPr>
            <a:r>
              <a:rPr lang="en-US" sz="1600" b="0" dirty="0">
                <a:latin typeface="+mj-lt"/>
              </a:rPr>
              <a:t>Summary: A banker controls the full transaction while a broker uses the services of a lender to underwrite, close and fund a transaction. </a:t>
            </a:r>
          </a:p>
        </p:txBody>
      </p:sp>
      <p:pic>
        <p:nvPicPr>
          <p:cNvPr id="8" name="Picture Placeholder 7" descr="An empty pool&#10;&#10;Description generated with high confidence">
            <a:extLst>
              <a:ext uri="{FF2B5EF4-FFF2-40B4-BE49-F238E27FC236}">
                <a16:creationId xmlns:a16="http://schemas.microsoft.com/office/drawing/2014/main" id="{5956B94C-ADB8-4918-BE1D-C3992ABBA80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1455" b="11455"/>
          <a:stretch>
            <a:fillRect/>
          </a:stretch>
        </p:blipFill>
        <p:spPr/>
      </p:pic>
      <p:sp>
        <p:nvSpPr>
          <p:cNvPr id="6" name="Slide Number Placeholder 5">
            <a:extLst>
              <a:ext uri="{FF2B5EF4-FFF2-40B4-BE49-F238E27FC236}">
                <a16:creationId xmlns:a16="http://schemas.microsoft.com/office/drawing/2014/main" id="{394A7EC8-08E1-4027-AD66-168B323A6B50}"/>
              </a:ext>
            </a:extLst>
          </p:cNvPr>
          <p:cNvSpPr>
            <a:spLocks noGrp="1"/>
          </p:cNvSpPr>
          <p:nvPr>
            <p:ph type="sldNum" sz="quarter" idx="4"/>
          </p:nvPr>
        </p:nvSpPr>
        <p:spPr/>
        <p:txBody>
          <a:bodyPr/>
          <a:lstStyle/>
          <a:p>
            <a:fld id="{4997E989-D798-4C62-8E93-3D2D613C2488}" type="slidenum">
              <a:rPr lang="en-US" smtClean="0"/>
              <a:pPr/>
              <a:t>22</a:t>
            </a:fld>
            <a:endParaRPr lang="en-US"/>
          </a:p>
        </p:txBody>
      </p:sp>
    </p:spTree>
    <p:extLst>
      <p:ext uri="{BB962C8B-B14F-4D97-AF65-F5344CB8AC3E}">
        <p14:creationId xmlns:p14="http://schemas.microsoft.com/office/powerpoint/2010/main" val="1578336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3C34E9-1A74-4554-8846-6900B0E7BE0A}"/>
              </a:ext>
            </a:extLst>
          </p:cNvPr>
          <p:cNvSpPr>
            <a:spLocks noGrp="1"/>
          </p:cNvSpPr>
          <p:nvPr>
            <p:ph type="body" sz="quarter" idx="11"/>
          </p:nvPr>
        </p:nvSpPr>
        <p:spPr>
          <a:xfrm>
            <a:off x="127819" y="3106993"/>
            <a:ext cx="8056625" cy="3334246"/>
          </a:xfrm>
        </p:spPr>
        <p:txBody>
          <a:bodyPr/>
          <a:lstStyle/>
          <a:p>
            <a:pPr algn="ctr"/>
            <a:r>
              <a:rPr lang="en-US" sz="1600" b="0" dirty="0"/>
              <a:t>Loan Pricing:</a:t>
            </a:r>
          </a:p>
          <a:p>
            <a:r>
              <a:rPr lang="en-US" sz="1600" b="0" dirty="0">
                <a:latin typeface="+mj-lt"/>
              </a:rPr>
              <a:t>How can there be differences? </a:t>
            </a:r>
          </a:p>
          <a:p>
            <a:r>
              <a:rPr lang="en-US" sz="1600" b="0" dirty="0">
                <a:latin typeface="+mj-lt"/>
              </a:rPr>
              <a:t>Why are their differences?</a:t>
            </a:r>
          </a:p>
          <a:p>
            <a:r>
              <a:rPr lang="en-US" sz="1600" b="0" dirty="0">
                <a:latin typeface="+mj-lt"/>
              </a:rPr>
              <a:t>What is a loan worth? </a:t>
            </a:r>
          </a:p>
          <a:p>
            <a:r>
              <a:rPr lang="en-US" sz="1600" b="0" dirty="0">
                <a:latin typeface="+mj-lt"/>
              </a:rPr>
              <a:t>Different companies sell loans for different values. </a:t>
            </a:r>
          </a:p>
          <a:p>
            <a:r>
              <a:rPr lang="en-US" sz="1600" b="0" dirty="0">
                <a:latin typeface="+mj-lt"/>
              </a:rPr>
              <a:t>Pricing has a company net worth component.  A company with no net worth will realize a lower value for their loans…like a brokered loan.  </a:t>
            </a:r>
          </a:p>
          <a:p>
            <a:r>
              <a:rPr lang="en-US" sz="1600" b="0" dirty="0">
                <a:latin typeface="+mj-lt"/>
              </a:rPr>
              <a:t>Correspondent loans have higher values.</a:t>
            </a:r>
          </a:p>
          <a:p>
            <a:r>
              <a:rPr lang="en-US" sz="1600" b="0" dirty="0">
                <a:latin typeface="+mj-lt"/>
              </a:rPr>
              <a:t>What is the companies cost to produce the loan?  </a:t>
            </a:r>
          </a:p>
          <a:p>
            <a:r>
              <a:rPr lang="en-US" sz="1600" b="0" dirty="0">
                <a:latin typeface="+mj-lt"/>
              </a:rPr>
              <a:t>Why are costs different between some companies? </a:t>
            </a:r>
          </a:p>
        </p:txBody>
      </p:sp>
      <p:sp>
        <p:nvSpPr>
          <p:cNvPr id="6" name="Slide Number Placeholder 5">
            <a:extLst>
              <a:ext uri="{FF2B5EF4-FFF2-40B4-BE49-F238E27FC236}">
                <a16:creationId xmlns:a16="http://schemas.microsoft.com/office/drawing/2014/main" id="{394A7EC8-08E1-4027-AD66-168B323A6B50}"/>
              </a:ext>
            </a:extLst>
          </p:cNvPr>
          <p:cNvSpPr>
            <a:spLocks noGrp="1"/>
          </p:cNvSpPr>
          <p:nvPr>
            <p:ph type="sldNum" sz="quarter" idx="4"/>
          </p:nvPr>
        </p:nvSpPr>
        <p:spPr/>
        <p:txBody>
          <a:bodyPr/>
          <a:lstStyle/>
          <a:p>
            <a:fld id="{4997E989-D798-4C62-8E93-3D2D613C2488}" type="slidenum">
              <a:rPr lang="en-US" smtClean="0"/>
              <a:pPr/>
              <a:t>23</a:t>
            </a:fld>
            <a:endParaRPr lang="en-US"/>
          </a:p>
        </p:txBody>
      </p:sp>
      <p:pic>
        <p:nvPicPr>
          <p:cNvPr id="16" name="Picture 15" descr="A dog looking at the camera&#10;&#10;Description generated with very high confidence">
            <a:extLst>
              <a:ext uri="{FF2B5EF4-FFF2-40B4-BE49-F238E27FC236}">
                <a16:creationId xmlns:a16="http://schemas.microsoft.com/office/drawing/2014/main" id="{C64E3743-8F91-489C-A444-D1217B1FA5D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82297" y="3825930"/>
            <a:ext cx="2917884" cy="1896372"/>
          </a:xfrm>
          <a:prstGeom prst="rect">
            <a:avLst/>
          </a:prstGeom>
        </p:spPr>
      </p:pic>
      <p:sp>
        <p:nvSpPr>
          <p:cNvPr id="45" name="TextBox 44">
            <a:extLst>
              <a:ext uri="{FF2B5EF4-FFF2-40B4-BE49-F238E27FC236}">
                <a16:creationId xmlns:a16="http://schemas.microsoft.com/office/drawing/2014/main" id="{3682BAA2-6966-4278-8A1C-9F2D00648BD4}"/>
              </a:ext>
            </a:extLst>
          </p:cNvPr>
          <p:cNvSpPr txBox="1"/>
          <p:nvPr/>
        </p:nvSpPr>
        <p:spPr>
          <a:xfrm>
            <a:off x="1046282" y="959555"/>
            <a:ext cx="5746044" cy="769441"/>
          </a:xfrm>
          <a:prstGeom prst="rect">
            <a:avLst/>
          </a:prstGeom>
          <a:noFill/>
        </p:spPr>
        <p:txBody>
          <a:bodyPr wrap="square" rtlCol="0">
            <a:spAutoFit/>
          </a:bodyPr>
          <a:lstStyle/>
          <a:p>
            <a:r>
              <a:rPr lang="en-US" sz="4400" dirty="0"/>
              <a:t>Loan Pricing Variances</a:t>
            </a:r>
          </a:p>
        </p:txBody>
      </p:sp>
      <p:pic>
        <p:nvPicPr>
          <p:cNvPr id="47" name="Picture 46" descr="A picture containing text, newspaper&#10;&#10;Description generated with very high confidence">
            <a:extLst>
              <a:ext uri="{FF2B5EF4-FFF2-40B4-BE49-F238E27FC236}">
                <a16:creationId xmlns:a16="http://schemas.microsoft.com/office/drawing/2014/main" id="{898D7D66-1F44-4053-BEB0-3B322365F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05" y="190500"/>
            <a:ext cx="3439583" cy="2577846"/>
          </a:xfrm>
          <a:prstGeom prst="rect">
            <a:avLst/>
          </a:prstGeom>
        </p:spPr>
      </p:pic>
    </p:spTree>
    <p:extLst>
      <p:ext uri="{BB962C8B-B14F-4D97-AF65-F5344CB8AC3E}">
        <p14:creationId xmlns:p14="http://schemas.microsoft.com/office/powerpoint/2010/main" val="3435825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58793-7AFE-449A-8895-8323B9851F83}"/>
              </a:ext>
            </a:extLst>
          </p:cNvPr>
          <p:cNvSpPr>
            <a:spLocks noGrp="1"/>
          </p:cNvSpPr>
          <p:nvPr>
            <p:ph type="body" sz="quarter" idx="10"/>
          </p:nvPr>
        </p:nvSpPr>
        <p:spPr>
          <a:xfrm>
            <a:off x="377058" y="174941"/>
            <a:ext cx="3133058" cy="369332"/>
          </a:xfrm>
        </p:spPr>
        <p:txBody>
          <a:bodyPr/>
          <a:lstStyle/>
          <a:p>
            <a:r>
              <a:rPr lang="en-US" sz="2000" dirty="0"/>
              <a:t>Expected Loan Timeline </a:t>
            </a:r>
          </a:p>
        </p:txBody>
      </p:sp>
      <p:sp>
        <p:nvSpPr>
          <p:cNvPr id="3" name="Text Placeholder 2">
            <a:extLst>
              <a:ext uri="{FF2B5EF4-FFF2-40B4-BE49-F238E27FC236}">
                <a16:creationId xmlns:a16="http://schemas.microsoft.com/office/drawing/2014/main" id="{6B3C34E9-1A74-4554-8846-6900B0E7BE0A}"/>
              </a:ext>
            </a:extLst>
          </p:cNvPr>
          <p:cNvSpPr>
            <a:spLocks noGrp="1"/>
          </p:cNvSpPr>
          <p:nvPr>
            <p:ph type="body" sz="quarter" idx="11"/>
          </p:nvPr>
        </p:nvSpPr>
        <p:spPr>
          <a:xfrm>
            <a:off x="975683" y="3193468"/>
            <a:ext cx="5670923" cy="3431709"/>
          </a:xfrm>
        </p:spPr>
        <p:txBody>
          <a:bodyPr/>
          <a:lstStyle/>
          <a:p>
            <a:r>
              <a:rPr lang="en-US" sz="1200" b="0" dirty="0"/>
              <a:t>How fast can we close?</a:t>
            </a:r>
            <a:r>
              <a:rPr lang="en-US" sz="1200" b="0" dirty="0">
                <a:latin typeface="+mj-lt"/>
              </a:rPr>
              <a:t>:</a:t>
            </a:r>
          </a:p>
          <a:p>
            <a:r>
              <a:rPr lang="en-US" sz="1000" b="0" dirty="0">
                <a:latin typeface="+mj-lt"/>
              </a:rPr>
              <a:t>Day 1: Application &amp; Conditional Approval &amp; Receive the Receipted Contract to start the clock, We need to issue preliminary disclosures before we can order the appraisal.</a:t>
            </a:r>
          </a:p>
          <a:p>
            <a:r>
              <a:rPr lang="en-US" sz="1000" b="0" dirty="0">
                <a:latin typeface="+mj-lt"/>
              </a:rPr>
              <a:t>Day 2:  Order the appraisal and Open Title with Title Company</a:t>
            </a:r>
          </a:p>
          <a:p>
            <a:r>
              <a:rPr lang="en-US" sz="1000" b="0" dirty="0">
                <a:latin typeface="+mj-lt"/>
              </a:rPr>
              <a:t>Day 3:  Receive all borrower documents</a:t>
            </a:r>
          </a:p>
          <a:p>
            <a:r>
              <a:rPr lang="en-US" sz="1000" b="0" dirty="0">
                <a:latin typeface="+mj-lt"/>
              </a:rPr>
              <a:t>Day 4:  Submit to underwriting (two days in underwriting)</a:t>
            </a:r>
          </a:p>
          <a:p>
            <a:r>
              <a:rPr lang="en-US" sz="1000" b="0" dirty="0">
                <a:latin typeface="+mj-lt"/>
              </a:rPr>
              <a:t>Day 6:  Receive Approval from underwriting</a:t>
            </a:r>
          </a:p>
          <a:p>
            <a:r>
              <a:rPr lang="en-US" sz="1000" b="0" dirty="0">
                <a:latin typeface="+mj-lt"/>
              </a:rPr>
              <a:t>Day 7:  Ask for other conditions</a:t>
            </a:r>
          </a:p>
          <a:p>
            <a:r>
              <a:rPr lang="en-US" sz="1000" b="0" dirty="0">
                <a:latin typeface="+mj-lt"/>
              </a:rPr>
              <a:t>Day 8:  Appraisal Complete</a:t>
            </a:r>
          </a:p>
          <a:p>
            <a:r>
              <a:rPr lang="en-US" sz="1000" b="0" dirty="0">
                <a:latin typeface="+mj-lt"/>
              </a:rPr>
              <a:t>Day 9:  Submit the appraisal back to the underwriter.</a:t>
            </a:r>
          </a:p>
          <a:p>
            <a:r>
              <a:rPr lang="en-US" sz="1000" b="0" dirty="0">
                <a:latin typeface="+mj-lt"/>
              </a:rPr>
              <a:t>Day 10:  Clear to Close </a:t>
            </a:r>
          </a:p>
          <a:p>
            <a:r>
              <a:rPr lang="en-US" sz="1000" b="0" dirty="0">
                <a:latin typeface="+mj-lt"/>
              </a:rPr>
              <a:t>Day 11:  Prepare Closing Disclosure</a:t>
            </a:r>
          </a:p>
          <a:p>
            <a:r>
              <a:rPr lang="en-US" sz="1000" b="0" dirty="0">
                <a:latin typeface="+mj-lt"/>
              </a:rPr>
              <a:t>Day 14:  Loan Closing</a:t>
            </a:r>
          </a:p>
        </p:txBody>
      </p:sp>
      <p:sp>
        <p:nvSpPr>
          <p:cNvPr id="6" name="Slide Number Placeholder 5">
            <a:extLst>
              <a:ext uri="{FF2B5EF4-FFF2-40B4-BE49-F238E27FC236}">
                <a16:creationId xmlns:a16="http://schemas.microsoft.com/office/drawing/2014/main" id="{394A7EC8-08E1-4027-AD66-168B323A6B50}"/>
              </a:ext>
            </a:extLst>
          </p:cNvPr>
          <p:cNvSpPr>
            <a:spLocks noGrp="1"/>
          </p:cNvSpPr>
          <p:nvPr>
            <p:ph type="sldNum" sz="quarter" idx="4"/>
          </p:nvPr>
        </p:nvSpPr>
        <p:spPr/>
        <p:txBody>
          <a:bodyPr/>
          <a:lstStyle/>
          <a:p>
            <a:fld id="{4997E989-D798-4C62-8E93-3D2D613C2488}" type="slidenum">
              <a:rPr lang="en-US" smtClean="0"/>
              <a:pPr/>
              <a:t>24</a:t>
            </a:fld>
            <a:endParaRPr lang="en-US"/>
          </a:p>
        </p:txBody>
      </p:sp>
      <p:pic>
        <p:nvPicPr>
          <p:cNvPr id="9" name="Picture Placeholder 8" descr="A black and red toy car on the road&#10;&#10;Description generated with very high confidence">
            <a:extLst>
              <a:ext uri="{FF2B5EF4-FFF2-40B4-BE49-F238E27FC236}">
                <a16:creationId xmlns:a16="http://schemas.microsoft.com/office/drawing/2014/main" id="{D5C12BD4-B5F0-47D7-83DB-66785C1976B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9385" b="29385"/>
          <a:stretch>
            <a:fillRect/>
          </a:stretch>
        </p:blipFill>
        <p:spPr/>
      </p:pic>
      <p:sp>
        <p:nvSpPr>
          <p:cNvPr id="10" name="TextBox 9">
            <a:extLst>
              <a:ext uri="{FF2B5EF4-FFF2-40B4-BE49-F238E27FC236}">
                <a16:creationId xmlns:a16="http://schemas.microsoft.com/office/drawing/2014/main" id="{B20BA9F3-8743-45C0-B83C-1830550DBE11}"/>
              </a:ext>
            </a:extLst>
          </p:cNvPr>
          <p:cNvSpPr txBox="1"/>
          <p:nvPr/>
        </p:nvSpPr>
        <p:spPr>
          <a:xfrm>
            <a:off x="226142" y="163069"/>
            <a:ext cx="3706761" cy="461665"/>
          </a:xfrm>
          <a:prstGeom prst="rect">
            <a:avLst/>
          </a:prstGeom>
          <a:noFill/>
        </p:spPr>
        <p:txBody>
          <a:bodyPr wrap="square" rtlCol="0">
            <a:spAutoFit/>
          </a:bodyPr>
          <a:lstStyle/>
          <a:p>
            <a:r>
              <a:rPr lang="en-US" sz="2400" dirty="0"/>
              <a:t>How fast can we close?</a:t>
            </a:r>
          </a:p>
        </p:txBody>
      </p:sp>
      <p:sp>
        <p:nvSpPr>
          <p:cNvPr id="11" name="Rectangle 10">
            <a:extLst>
              <a:ext uri="{FF2B5EF4-FFF2-40B4-BE49-F238E27FC236}">
                <a16:creationId xmlns:a16="http://schemas.microsoft.com/office/drawing/2014/main" id="{798F720F-D44F-4242-8B3D-774C1556CDF9}"/>
              </a:ext>
            </a:extLst>
          </p:cNvPr>
          <p:cNvSpPr/>
          <p:nvPr/>
        </p:nvSpPr>
        <p:spPr>
          <a:xfrm>
            <a:off x="7492181" y="3806562"/>
            <a:ext cx="3510116" cy="646331"/>
          </a:xfrm>
          <a:prstGeom prst="rect">
            <a:avLst/>
          </a:prstGeom>
        </p:spPr>
        <p:txBody>
          <a:bodyPr wrap="square">
            <a:spAutoFit/>
          </a:bodyPr>
          <a:lstStyle/>
          <a:p>
            <a:pPr algn="ctr"/>
            <a:r>
              <a:rPr lang="en-US" dirty="0">
                <a:latin typeface="+mj-lt"/>
              </a:rPr>
              <a:t>Red Diamond final approved a VA loan in 9 business days! </a:t>
            </a:r>
          </a:p>
        </p:txBody>
      </p:sp>
      <p:sp>
        <p:nvSpPr>
          <p:cNvPr id="4" name="TextBox 3">
            <a:extLst>
              <a:ext uri="{FF2B5EF4-FFF2-40B4-BE49-F238E27FC236}">
                <a16:creationId xmlns:a16="http://schemas.microsoft.com/office/drawing/2014/main" id="{C39632D3-B10A-4F9D-AD1B-D8D4E3A09420}"/>
              </a:ext>
            </a:extLst>
          </p:cNvPr>
          <p:cNvSpPr txBox="1"/>
          <p:nvPr/>
        </p:nvSpPr>
        <p:spPr>
          <a:xfrm>
            <a:off x="7688826" y="4894342"/>
            <a:ext cx="3398193" cy="1200329"/>
          </a:xfrm>
          <a:prstGeom prst="rect">
            <a:avLst/>
          </a:prstGeom>
          <a:noFill/>
        </p:spPr>
        <p:txBody>
          <a:bodyPr wrap="square" rtlCol="0">
            <a:spAutoFit/>
          </a:bodyPr>
          <a:lstStyle/>
          <a:p>
            <a:pPr algn="ctr"/>
            <a:r>
              <a:rPr lang="en-US" dirty="0"/>
              <a:t>“This timeline depends upon the client, and their ability to move quickly and provide the documents that we need”</a:t>
            </a:r>
          </a:p>
        </p:txBody>
      </p:sp>
    </p:spTree>
    <p:extLst>
      <p:ext uri="{BB962C8B-B14F-4D97-AF65-F5344CB8AC3E}">
        <p14:creationId xmlns:p14="http://schemas.microsoft.com/office/powerpoint/2010/main" val="2914434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4A7EC8-08E1-4027-AD66-168B323A6B50}"/>
              </a:ext>
            </a:extLst>
          </p:cNvPr>
          <p:cNvSpPr>
            <a:spLocks noGrp="1"/>
          </p:cNvSpPr>
          <p:nvPr>
            <p:ph type="sldNum" sz="quarter" idx="4"/>
          </p:nvPr>
        </p:nvSpPr>
        <p:spPr/>
        <p:txBody>
          <a:bodyPr/>
          <a:lstStyle/>
          <a:p>
            <a:fld id="{4997E989-D798-4C62-8E93-3D2D613C2488}" type="slidenum">
              <a:rPr lang="en-US" smtClean="0"/>
              <a:pPr/>
              <a:t>25</a:t>
            </a:fld>
            <a:endParaRPr lang="en-US"/>
          </a:p>
        </p:txBody>
      </p:sp>
      <p:pic>
        <p:nvPicPr>
          <p:cNvPr id="16" name="Picture 15" descr="A dog looking at the camera&#10;&#10;Description generated with very high confidence">
            <a:extLst>
              <a:ext uri="{FF2B5EF4-FFF2-40B4-BE49-F238E27FC236}">
                <a16:creationId xmlns:a16="http://schemas.microsoft.com/office/drawing/2014/main" id="{C64E3743-8F91-489C-A444-D1217B1FA5D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750710" y="327987"/>
            <a:ext cx="2917884" cy="1896372"/>
          </a:xfrm>
          <a:prstGeom prst="rect">
            <a:avLst/>
          </a:prstGeom>
        </p:spPr>
      </p:pic>
      <p:pic>
        <p:nvPicPr>
          <p:cNvPr id="28" name="Picture 27">
            <a:extLst>
              <a:ext uri="{FF2B5EF4-FFF2-40B4-BE49-F238E27FC236}">
                <a16:creationId xmlns:a16="http://schemas.microsoft.com/office/drawing/2014/main" id="{3B58D660-6FBE-430B-8115-C6F38715AEC3}"/>
              </a:ext>
            </a:extLst>
          </p:cNvPr>
          <p:cNvPicPr>
            <a:picLocks noChangeAspect="1"/>
          </p:cNvPicPr>
          <p:nvPr/>
        </p:nvPicPr>
        <p:blipFill>
          <a:blip r:embed="rId4"/>
          <a:stretch>
            <a:fillRect/>
          </a:stretch>
        </p:blipFill>
        <p:spPr>
          <a:xfrm>
            <a:off x="191205" y="160625"/>
            <a:ext cx="6740173" cy="1000125"/>
          </a:xfrm>
          <a:prstGeom prst="rect">
            <a:avLst/>
          </a:prstGeom>
        </p:spPr>
      </p:pic>
      <p:pic>
        <p:nvPicPr>
          <p:cNvPr id="5" name="Picture 4">
            <a:extLst>
              <a:ext uri="{FF2B5EF4-FFF2-40B4-BE49-F238E27FC236}">
                <a16:creationId xmlns:a16="http://schemas.microsoft.com/office/drawing/2014/main" id="{CA8329E4-57BA-45FE-858E-E8CF63278EF3}"/>
              </a:ext>
            </a:extLst>
          </p:cNvPr>
          <p:cNvPicPr>
            <a:picLocks noChangeAspect="1"/>
          </p:cNvPicPr>
          <p:nvPr/>
        </p:nvPicPr>
        <p:blipFill>
          <a:blip r:embed="rId5"/>
          <a:stretch>
            <a:fillRect/>
          </a:stretch>
        </p:blipFill>
        <p:spPr>
          <a:xfrm>
            <a:off x="1670049" y="1276173"/>
            <a:ext cx="7591425" cy="3267075"/>
          </a:xfrm>
          <a:prstGeom prst="rect">
            <a:avLst/>
          </a:prstGeom>
        </p:spPr>
      </p:pic>
      <p:pic>
        <p:nvPicPr>
          <p:cNvPr id="7" name="Picture 6">
            <a:extLst>
              <a:ext uri="{FF2B5EF4-FFF2-40B4-BE49-F238E27FC236}">
                <a16:creationId xmlns:a16="http://schemas.microsoft.com/office/drawing/2014/main" id="{68C5E915-7B27-4F07-88EC-E524BF0B5754}"/>
              </a:ext>
            </a:extLst>
          </p:cNvPr>
          <p:cNvPicPr>
            <a:picLocks noChangeAspect="1"/>
          </p:cNvPicPr>
          <p:nvPr/>
        </p:nvPicPr>
        <p:blipFill>
          <a:blip r:embed="rId6"/>
          <a:stretch>
            <a:fillRect/>
          </a:stretch>
        </p:blipFill>
        <p:spPr>
          <a:xfrm>
            <a:off x="616479" y="4543248"/>
            <a:ext cx="10574102" cy="1968512"/>
          </a:xfrm>
          <a:prstGeom prst="rect">
            <a:avLst/>
          </a:prstGeom>
        </p:spPr>
      </p:pic>
    </p:spTree>
    <p:extLst>
      <p:ext uri="{BB962C8B-B14F-4D97-AF65-F5344CB8AC3E}">
        <p14:creationId xmlns:p14="http://schemas.microsoft.com/office/powerpoint/2010/main" val="1668035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94A7EC8-08E1-4027-AD66-168B323A6B50}"/>
              </a:ext>
            </a:extLst>
          </p:cNvPr>
          <p:cNvSpPr>
            <a:spLocks noGrp="1"/>
          </p:cNvSpPr>
          <p:nvPr>
            <p:ph type="sldNum" sz="quarter" idx="4"/>
          </p:nvPr>
        </p:nvSpPr>
        <p:spPr/>
        <p:txBody>
          <a:bodyPr/>
          <a:lstStyle/>
          <a:p>
            <a:fld id="{4997E989-D798-4C62-8E93-3D2D613C2488}" type="slidenum">
              <a:rPr lang="en-US" smtClean="0"/>
              <a:pPr/>
              <a:t>26</a:t>
            </a:fld>
            <a:endParaRPr lang="en-US"/>
          </a:p>
        </p:txBody>
      </p:sp>
      <p:sp>
        <p:nvSpPr>
          <p:cNvPr id="3" name="TextBox 2">
            <a:extLst>
              <a:ext uri="{FF2B5EF4-FFF2-40B4-BE49-F238E27FC236}">
                <a16:creationId xmlns:a16="http://schemas.microsoft.com/office/drawing/2014/main" id="{4F7EE101-82A1-4C0B-A303-E4D519B56771}"/>
              </a:ext>
            </a:extLst>
          </p:cNvPr>
          <p:cNvSpPr txBox="1"/>
          <p:nvPr/>
        </p:nvSpPr>
        <p:spPr>
          <a:xfrm>
            <a:off x="695326" y="295095"/>
            <a:ext cx="11896724" cy="923330"/>
          </a:xfrm>
          <a:prstGeom prst="rect">
            <a:avLst/>
          </a:prstGeom>
          <a:noFill/>
        </p:spPr>
        <p:txBody>
          <a:bodyPr wrap="square" rtlCol="0">
            <a:spAutoFit/>
          </a:bodyPr>
          <a:lstStyle/>
          <a:p>
            <a:r>
              <a:rPr lang="en-US" dirty="0">
                <a:highlight>
                  <a:srgbClr val="FFFFFF"/>
                </a:highlight>
                <a:hlinkClick r:id="rId3"/>
              </a:rPr>
              <a:t>VAHomeLoanCompany.com</a:t>
            </a:r>
            <a:r>
              <a:rPr lang="en-US" dirty="0">
                <a:highlight>
                  <a:srgbClr val="FFFFFF"/>
                </a:highlight>
              </a:rPr>
              <a:t> a Division of Red Diamond Home Loans, LLC </a:t>
            </a:r>
          </a:p>
          <a:p>
            <a:r>
              <a:rPr lang="en-US" dirty="0"/>
              <a:t>We are working to expand our VA business.  VA Loans are great loans for the Veteran and a zero down payment option.  We’re here to help with those deals.  There are $1.7 million Veterans in Texas, second behind California.  </a:t>
            </a:r>
          </a:p>
        </p:txBody>
      </p:sp>
      <p:pic>
        <p:nvPicPr>
          <p:cNvPr id="4" name="Picture 3">
            <a:extLst>
              <a:ext uri="{FF2B5EF4-FFF2-40B4-BE49-F238E27FC236}">
                <a16:creationId xmlns:a16="http://schemas.microsoft.com/office/drawing/2014/main" id="{313B83BC-750C-48CB-8945-BE28A1BA7A1F}"/>
              </a:ext>
            </a:extLst>
          </p:cNvPr>
          <p:cNvPicPr>
            <a:picLocks noChangeAspect="1"/>
          </p:cNvPicPr>
          <p:nvPr/>
        </p:nvPicPr>
        <p:blipFill>
          <a:blip r:embed="rId4"/>
          <a:stretch>
            <a:fillRect/>
          </a:stretch>
        </p:blipFill>
        <p:spPr>
          <a:xfrm>
            <a:off x="1438156" y="1304925"/>
            <a:ext cx="9725144" cy="5385927"/>
          </a:xfrm>
          <a:prstGeom prst="rect">
            <a:avLst/>
          </a:prstGeom>
        </p:spPr>
      </p:pic>
    </p:spTree>
    <p:extLst>
      <p:ext uri="{BB962C8B-B14F-4D97-AF65-F5344CB8AC3E}">
        <p14:creationId xmlns:p14="http://schemas.microsoft.com/office/powerpoint/2010/main" val="2185699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osing for a photo&#10;&#10;Description generated with very high confidence">
            <a:extLst>
              <a:ext uri="{FF2B5EF4-FFF2-40B4-BE49-F238E27FC236}">
                <a16:creationId xmlns:a16="http://schemas.microsoft.com/office/drawing/2014/main" id="{24F24867-3D3A-4ED6-AC5F-BEF86F6E094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132" b="14132"/>
          <a:stretch>
            <a:fillRect/>
          </a:stretch>
        </p:blipFill>
        <p:spPr>
          <a:xfrm>
            <a:off x="0" y="-43048"/>
            <a:ext cx="12190413" cy="6858000"/>
          </a:xfrm>
        </p:spPr>
      </p:pic>
      <p:sp>
        <p:nvSpPr>
          <p:cNvPr id="4" name="Text Placeholder 3">
            <a:extLst>
              <a:ext uri="{FF2B5EF4-FFF2-40B4-BE49-F238E27FC236}">
                <a16:creationId xmlns:a16="http://schemas.microsoft.com/office/drawing/2014/main" id="{3C754429-97FB-4302-932B-955DFC8B9E31}"/>
              </a:ext>
            </a:extLst>
          </p:cNvPr>
          <p:cNvSpPr>
            <a:spLocks noGrp="1"/>
          </p:cNvSpPr>
          <p:nvPr>
            <p:ph type="body" sz="quarter" idx="11"/>
          </p:nvPr>
        </p:nvSpPr>
        <p:spPr>
          <a:xfrm>
            <a:off x="335110" y="4821030"/>
            <a:ext cx="6708396" cy="590931"/>
          </a:xfrm>
        </p:spPr>
        <p:txBody>
          <a:bodyPr/>
          <a:lstStyle/>
          <a:p>
            <a:r>
              <a:rPr lang="en-US" b="1" i="1" dirty="0">
                <a:solidFill>
                  <a:schemeClr val="bg1"/>
                </a:solidFill>
              </a:rPr>
              <a:t>Now for story time!!</a:t>
            </a:r>
          </a:p>
        </p:txBody>
      </p:sp>
      <p:sp>
        <p:nvSpPr>
          <p:cNvPr id="5" name="Text Placeholder 4">
            <a:extLst>
              <a:ext uri="{FF2B5EF4-FFF2-40B4-BE49-F238E27FC236}">
                <a16:creationId xmlns:a16="http://schemas.microsoft.com/office/drawing/2014/main" id="{6FBC2DF9-578A-4BA1-B0EC-2466688DDF3D}"/>
              </a:ext>
            </a:extLst>
          </p:cNvPr>
          <p:cNvSpPr>
            <a:spLocks noGrp="1"/>
          </p:cNvSpPr>
          <p:nvPr>
            <p:ph type="body" sz="quarter" idx="19"/>
          </p:nvPr>
        </p:nvSpPr>
        <p:spPr>
          <a:xfrm>
            <a:off x="186813" y="362363"/>
            <a:ext cx="8200103" cy="590931"/>
          </a:xfrm>
        </p:spPr>
        <p:txBody>
          <a:bodyPr/>
          <a:lstStyle/>
          <a:p>
            <a:r>
              <a:rPr lang="en-US" b="1" i="1" dirty="0">
                <a:solidFill>
                  <a:schemeClr val="tx1"/>
                </a:solidFill>
              </a:rPr>
              <a:t>Hey, did you know…</a:t>
            </a:r>
          </a:p>
        </p:txBody>
      </p:sp>
      <p:sp>
        <p:nvSpPr>
          <p:cNvPr id="6" name="Slide Number Placeholder 5">
            <a:extLst>
              <a:ext uri="{FF2B5EF4-FFF2-40B4-BE49-F238E27FC236}">
                <a16:creationId xmlns:a16="http://schemas.microsoft.com/office/drawing/2014/main" id="{3F8ED0A6-A846-42DD-AC8E-8D5381C8A7C3}"/>
              </a:ext>
            </a:extLst>
          </p:cNvPr>
          <p:cNvSpPr>
            <a:spLocks noGrp="1"/>
          </p:cNvSpPr>
          <p:nvPr>
            <p:ph type="sldNum" sz="quarter" idx="4"/>
          </p:nvPr>
        </p:nvSpPr>
        <p:spPr/>
        <p:txBody>
          <a:bodyPr/>
          <a:lstStyle/>
          <a:p>
            <a:fld id="{4997E989-D798-4C62-8E93-3D2D613C2488}" type="slidenum">
              <a:rPr lang="en-US" smtClean="0"/>
              <a:pPr/>
              <a:t>27</a:t>
            </a:fld>
            <a:endParaRPr lang="en-US"/>
          </a:p>
        </p:txBody>
      </p:sp>
    </p:spTree>
    <p:extLst>
      <p:ext uri="{BB962C8B-B14F-4D97-AF65-F5344CB8AC3E}">
        <p14:creationId xmlns:p14="http://schemas.microsoft.com/office/powerpoint/2010/main" val="398306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osing for a photo&#10;&#10;Description generated with very high confidence">
            <a:extLst>
              <a:ext uri="{FF2B5EF4-FFF2-40B4-BE49-F238E27FC236}">
                <a16:creationId xmlns:a16="http://schemas.microsoft.com/office/drawing/2014/main" id="{24F24867-3D3A-4ED6-AC5F-BEF86F6E094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132" b="14132"/>
          <a:stretch>
            <a:fillRect/>
          </a:stretch>
        </p:blipFill>
        <p:spPr>
          <a:xfrm>
            <a:off x="0" y="-43048"/>
            <a:ext cx="12190413" cy="6858000"/>
          </a:xfrm>
        </p:spPr>
      </p:pic>
      <p:sp>
        <p:nvSpPr>
          <p:cNvPr id="4" name="Text Placeholder 3">
            <a:extLst>
              <a:ext uri="{FF2B5EF4-FFF2-40B4-BE49-F238E27FC236}">
                <a16:creationId xmlns:a16="http://schemas.microsoft.com/office/drawing/2014/main" id="{3C754429-97FB-4302-932B-955DFC8B9E31}"/>
              </a:ext>
            </a:extLst>
          </p:cNvPr>
          <p:cNvSpPr>
            <a:spLocks noGrp="1"/>
          </p:cNvSpPr>
          <p:nvPr>
            <p:ph type="body" sz="quarter" idx="11"/>
          </p:nvPr>
        </p:nvSpPr>
        <p:spPr>
          <a:xfrm>
            <a:off x="108154" y="4142605"/>
            <a:ext cx="12083846" cy="4684359"/>
          </a:xfrm>
        </p:spPr>
        <p:txBody>
          <a:bodyPr/>
          <a:lstStyle/>
          <a:p>
            <a:pPr algn="l">
              <a:spcAft>
                <a:spcPts val="600"/>
              </a:spcAft>
            </a:pPr>
            <a:r>
              <a:rPr lang="en-US" sz="1400" b="1" i="1" dirty="0">
                <a:solidFill>
                  <a:schemeClr val="bg1"/>
                </a:solidFill>
              </a:rPr>
              <a:t>Great Stories…a good way to get to know the business!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LL:  6 different gift letters, some from Macau (The City of Dreams)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MB:  Occupancy questions because of existing rental properties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NOO Purchase by 85 year old for his daughter (Why NOO?)</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VA Loan:  Borrower deployed to Kosovo, Need a POA., has to have original signatures, does mail service work from Kosovo? Also, a non-purchasing spouse, most won’t accept a POA.</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Doctor relocation with employment agreement – New contract does not provide for guaranteed income (can’t be used for a Fannie Mae loan.)</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 Client with capital gains income – must have a 3 years history of capital gains…very unusual to have consistent capital gains.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Hurricane impacts:  Need a POA because of the hurricane right before closing</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Non-resident alien loans – need to have a current/updated visa even if they have resided in the US for many years.</a:t>
            </a:r>
          </a:p>
          <a:p>
            <a:pPr marL="285750" indent="-285750" algn="l">
              <a:buClr>
                <a:srgbClr val="C00000"/>
              </a:buClr>
              <a:buSzPct val="103000"/>
              <a:buFont typeface="Symbol" panose="05050102010706020507" pitchFamily="18" charset="2"/>
              <a:buChar char=""/>
            </a:pPr>
            <a:endParaRPr lang="en-US" sz="1400" b="1" i="1" dirty="0">
              <a:solidFill>
                <a:schemeClr val="bg1"/>
              </a:solidFill>
            </a:endParaRPr>
          </a:p>
          <a:p>
            <a:endParaRPr lang="en-US" b="1" i="1" dirty="0">
              <a:solidFill>
                <a:schemeClr val="bg1"/>
              </a:solidFill>
            </a:endParaRPr>
          </a:p>
          <a:p>
            <a:endParaRPr lang="en-US" b="1" i="1" dirty="0">
              <a:solidFill>
                <a:schemeClr val="bg1"/>
              </a:solidFill>
            </a:endParaRPr>
          </a:p>
        </p:txBody>
      </p:sp>
      <p:sp>
        <p:nvSpPr>
          <p:cNvPr id="5" name="Text Placeholder 4">
            <a:extLst>
              <a:ext uri="{FF2B5EF4-FFF2-40B4-BE49-F238E27FC236}">
                <a16:creationId xmlns:a16="http://schemas.microsoft.com/office/drawing/2014/main" id="{6FBC2DF9-578A-4BA1-B0EC-2466688DDF3D}"/>
              </a:ext>
            </a:extLst>
          </p:cNvPr>
          <p:cNvSpPr>
            <a:spLocks noGrp="1"/>
          </p:cNvSpPr>
          <p:nvPr>
            <p:ph type="body" sz="quarter" idx="19"/>
          </p:nvPr>
        </p:nvSpPr>
        <p:spPr>
          <a:xfrm>
            <a:off x="471949" y="519679"/>
            <a:ext cx="4316361" cy="590931"/>
          </a:xfrm>
        </p:spPr>
        <p:txBody>
          <a:bodyPr/>
          <a:lstStyle/>
          <a:p>
            <a:r>
              <a:rPr lang="en-US" b="1" i="1" dirty="0">
                <a:solidFill>
                  <a:schemeClr val="tx1"/>
                </a:solidFill>
              </a:rPr>
              <a:t>Hey, did you know…</a:t>
            </a:r>
          </a:p>
        </p:txBody>
      </p:sp>
      <p:sp>
        <p:nvSpPr>
          <p:cNvPr id="6" name="Slide Number Placeholder 5">
            <a:extLst>
              <a:ext uri="{FF2B5EF4-FFF2-40B4-BE49-F238E27FC236}">
                <a16:creationId xmlns:a16="http://schemas.microsoft.com/office/drawing/2014/main" id="{3F8ED0A6-A846-42DD-AC8E-8D5381C8A7C3}"/>
              </a:ext>
            </a:extLst>
          </p:cNvPr>
          <p:cNvSpPr>
            <a:spLocks noGrp="1"/>
          </p:cNvSpPr>
          <p:nvPr>
            <p:ph type="sldNum" sz="quarter" idx="4"/>
          </p:nvPr>
        </p:nvSpPr>
        <p:spPr/>
        <p:txBody>
          <a:bodyPr/>
          <a:lstStyle/>
          <a:p>
            <a:fld id="{4997E989-D798-4C62-8E93-3D2D613C2488}" type="slidenum">
              <a:rPr lang="en-US" smtClean="0"/>
              <a:pPr/>
              <a:t>28</a:t>
            </a:fld>
            <a:endParaRPr lang="en-US"/>
          </a:p>
        </p:txBody>
      </p:sp>
    </p:spTree>
    <p:extLst>
      <p:ext uri="{BB962C8B-B14F-4D97-AF65-F5344CB8AC3E}">
        <p14:creationId xmlns:p14="http://schemas.microsoft.com/office/powerpoint/2010/main" val="3816713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osing for a photo&#10;&#10;Description generated with very high confidence">
            <a:extLst>
              <a:ext uri="{FF2B5EF4-FFF2-40B4-BE49-F238E27FC236}">
                <a16:creationId xmlns:a16="http://schemas.microsoft.com/office/drawing/2014/main" id="{24F24867-3D3A-4ED6-AC5F-BEF86F6E094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132" b="14132"/>
          <a:stretch>
            <a:fillRect/>
          </a:stretch>
        </p:blipFill>
        <p:spPr>
          <a:xfrm>
            <a:off x="0" y="-43048"/>
            <a:ext cx="12190413" cy="6858000"/>
          </a:xfrm>
        </p:spPr>
      </p:pic>
      <p:sp>
        <p:nvSpPr>
          <p:cNvPr id="4" name="Text Placeholder 3">
            <a:extLst>
              <a:ext uri="{FF2B5EF4-FFF2-40B4-BE49-F238E27FC236}">
                <a16:creationId xmlns:a16="http://schemas.microsoft.com/office/drawing/2014/main" id="{3C754429-97FB-4302-932B-955DFC8B9E31}"/>
              </a:ext>
            </a:extLst>
          </p:cNvPr>
          <p:cNvSpPr>
            <a:spLocks noGrp="1"/>
          </p:cNvSpPr>
          <p:nvPr>
            <p:ph type="body" sz="quarter" idx="11"/>
          </p:nvPr>
        </p:nvSpPr>
        <p:spPr>
          <a:xfrm>
            <a:off x="108154" y="4142605"/>
            <a:ext cx="12083846" cy="4761303"/>
          </a:xfrm>
        </p:spPr>
        <p:txBody>
          <a:bodyPr/>
          <a:lstStyle/>
          <a:p>
            <a:pPr algn="l">
              <a:spcAft>
                <a:spcPts val="600"/>
              </a:spcAft>
            </a:pPr>
            <a:r>
              <a:rPr lang="en-US" sz="1400" b="1" i="1" dirty="0">
                <a:solidFill>
                  <a:schemeClr val="bg1"/>
                </a:solidFill>
              </a:rPr>
              <a:t>Great Stories…a good way to get to know the business!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Expat Lending:  With no established US credit you can’t sell a loan to Fannie Mae or FHA.  Must be a private investor.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Expat:  All foreign documents must be translated into English by a US translating company.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Expat:  Full qualifying with US income is required. No credit in the US is okay.  Asset for closing must be transferred to a US financial institution.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Credit Counseling/clean up for Jumbo’s:  Jumbo credit scores are much higher…typically a 700 minimum.  Need to clear up any credit problems.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Client working overseas – can use electronic signatures for preliminary docs but must have a valid POA or live signatures at closing.</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Multiple Investment Properties – no problem up to a certain # of units…typically a max of 4 NOO &amp; 1 OO properties.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Divorce – Need the full divorce decree to include all debt obligations.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New Construction – building a new home larger/more expensive than the comparable properties will create appraisal problems.</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Borrower with a low score – can be removed to avoid the hit on the low score but the income will be removed from the deal. </a:t>
            </a:r>
          </a:p>
          <a:p>
            <a:pPr marL="285750" indent="-285750" algn="l">
              <a:buClr>
                <a:srgbClr val="C00000"/>
              </a:buClr>
              <a:buSzPct val="103000"/>
              <a:buFont typeface="Symbol" panose="05050102010706020507" pitchFamily="18" charset="2"/>
              <a:buChar char=""/>
            </a:pPr>
            <a:endParaRPr lang="en-US" sz="1400" b="1" i="1" dirty="0">
              <a:solidFill>
                <a:schemeClr val="bg1"/>
              </a:solidFill>
            </a:endParaRPr>
          </a:p>
          <a:p>
            <a:endParaRPr lang="en-US" b="1" i="1" dirty="0">
              <a:solidFill>
                <a:schemeClr val="bg1"/>
              </a:solidFill>
            </a:endParaRPr>
          </a:p>
          <a:p>
            <a:endParaRPr lang="en-US" b="1" i="1" dirty="0">
              <a:solidFill>
                <a:schemeClr val="bg1"/>
              </a:solidFill>
            </a:endParaRPr>
          </a:p>
        </p:txBody>
      </p:sp>
      <p:sp>
        <p:nvSpPr>
          <p:cNvPr id="5" name="Text Placeholder 4">
            <a:extLst>
              <a:ext uri="{FF2B5EF4-FFF2-40B4-BE49-F238E27FC236}">
                <a16:creationId xmlns:a16="http://schemas.microsoft.com/office/drawing/2014/main" id="{6FBC2DF9-578A-4BA1-B0EC-2466688DDF3D}"/>
              </a:ext>
            </a:extLst>
          </p:cNvPr>
          <p:cNvSpPr>
            <a:spLocks noGrp="1"/>
          </p:cNvSpPr>
          <p:nvPr>
            <p:ph type="body" sz="quarter" idx="19"/>
          </p:nvPr>
        </p:nvSpPr>
        <p:spPr>
          <a:xfrm>
            <a:off x="570270" y="332866"/>
            <a:ext cx="4572000" cy="590931"/>
          </a:xfrm>
        </p:spPr>
        <p:txBody>
          <a:bodyPr/>
          <a:lstStyle/>
          <a:p>
            <a:r>
              <a:rPr lang="en-US" b="1" i="1" dirty="0">
                <a:solidFill>
                  <a:schemeClr val="tx1"/>
                </a:solidFill>
              </a:rPr>
              <a:t>Hey, did you know…</a:t>
            </a:r>
          </a:p>
        </p:txBody>
      </p:sp>
      <p:sp>
        <p:nvSpPr>
          <p:cNvPr id="6" name="Slide Number Placeholder 5">
            <a:extLst>
              <a:ext uri="{FF2B5EF4-FFF2-40B4-BE49-F238E27FC236}">
                <a16:creationId xmlns:a16="http://schemas.microsoft.com/office/drawing/2014/main" id="{3F8ED0A6-A846-42DD-AC8E-8D5381C8A7C3}"/>
              </a:ext>
            </a:extLst>
          </p:cNvPr>
          <p:cNvSpPr>
            <a:spLocks noGrp="1"/>
          </p:cNvSpPr>
          <p:nvPr>
            <p:ph type="sldNum" sz="quarter" idx="4"/>
          </p:nvPr>
        </p:nvSpPr>
        <p:spPr/>
        <p:txBody>
          <a:bodyPr/>
          <a:lstStyle/>
          <a:p>
            <a:fld id="{4997E989-D798-4C62-8E93-3D2D613C2488}" type="slidenum">
              <a:rPr lang="en-US" smtClean="0"/>
              <a:pPr/>
              <a:t>29</a:t>
            </a:fld>
            <a:endParaRPr lang="en-US"/>
          </a:p>
        </p:txBody>
      </p:sp>
    </p:spTree>
    <p:extLst>
      <p:ext uri="{BB962C8B-B14F-4D97-AF65-F5344CB8AC3E}">
        <p14:creationId xmlns:p14="http://schemas.microsoft.com/office/powerpoint/2010/main" val="299547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4E86CE-C334-400E-ACB7-9F8AC993A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090094-AEA6-4A10-8FB8-8035A2B33815}"/>
              </a:ext>
            </a:extLst>
          </p:cNvPr>
          <p:cNvSpPr>
            <a:spLocks noGrp="1"/>
          </p:cNvSpPr>
          <p:nvPr>
            <p:ph type="title"/>
          </p:nvPr>
        </p:nvSpPr>
        <p:spPr>
          <a:xfrm>
            <a:off x="236420" y="201184"/>
            <a:ext cx="5751665" cy="1508013"/>
          </a:xfrm>
        </p:spPr>
        <p:txBody>
          <a:bodyPr/>
          <a:lstStyle/>
          <a:p>
            <a:pPr algn="ctr"/>
            <a:r>
              <a:rPr lang="en-US" dirty="0">
                <a:latin typeface="Californian FB" panose="0207040306080B030204" pitchFamily="18" charset="0"/>
              </a:rPr>
              <a:t>Your Online Presence</a:t>
            </a:r>
          </a:p>
        </p:txBody>
      </p:sp>
      <p:pic>
        <p:nvPicPr>
          <p:cNvPr id="11" name="Content Placeholder 10">
            <a:extLst>
              <a:ext uri="{FF2B5EF4-FFF2-40B4-BE49-F238E27FC236}">
                <a16:creationId xmlns:a16="http://schemas.microsoft.com/office/drawing/2014/main" id="{1F402EDC-C19A-40EC-8029-63D96474D58F}"/>
              </a:ext>
            </a:extLst>
          </p:cNvPr>
          <p:cNvPicPr>
            <a:picLocks noGrp="1" noChangeAspect="1"/>
          </p:cNvPicPr>
          <p:nvPr>
            <p:ph idx="1"/>
          </p:nvPr>
        </p:nvPicPr>
        <p:blipFill>
          <a:blip r:embed="rId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6658687" y="-1097539"/>
            <a:ext cx="5702622" cy="4276967"/>
          </a:xfrm>
        </p:spPr>
      </p:pic>
      <p:sp>
        <p:nvSpPr>
          <p:cNvPr id="16" name="TextBox 15">
            <a:extLst>
              <a:ext uri="{FF2B5EF4-FFF2-40B4-BE49-F238E27FC236}">
                <a16:creationId xmlns:a16="http://schemas.microsoft.com/office/drawing/2014/main" id="{DA71350A-3A83-4AB9-83F2-DF9EEBEAC4B3}"/>
              </a:ext>
            </a:extLst>
          </p:cNvPr>
          <p:cNvSpPr txBox="1"/>
          <p:nvPr/>
        </p:nvSpPr>
        <p:spPr>
          <a:xfrm>
            <a:off x="444616" y="1709197"/>
            <a:ext cx="10698760" cy="1815882"/>
          </a:xfrm>
          <a:prstGeom prst="rect">
            <a:avLst/>
          </a:prstGeom>
          <a:noFill/>
        </p:spPr>
        <p:txBody>
          <a:bodyPr wrap="square" rtlCol="0">
            <a:spAutoFit/>
          </a:bodyPr>
          <a:lstStyle/>
          <a:p>
            <a:r>
              <a:rPr lang="en-US" sz="1400" dirty="0"/>
              <a:t>By utilizing search engine optimization (SEO) and relevant content, your website can be a major draw for clients and internet traffic. </a:t>
            </a:r>
          </a:p>
          <a:p>
            <a:endParaRPr lang="en-US" sz="1400" dirty="0"/>
          </a:p>
          <a:p>
            <a:r>
              <a:rPr lang="en-US" sz="1400" dirty="0"/>
              <a:t>Your website should be a professional reflection of your business with featuring listings, search options, and personalized content.  </a:t>
            </a:r>
          </a:p>
          <a:p>
            <a:endParaRPr lang="en-US" sz="1400" dirty="0"/>
          </a:p>
          <a:p>
            <a:r>
              <a:rPr lang="en-US" sz="1400" dirty="0"/>
              <a:t>Important aspects of a modern real estate website design: </a:t>
            </a:r>
          </a:p>
          <a:p>
            <a:pPr marL="285750" indent="-285750">
              <a:buFont typeface="Arial" panose="020B0604020202020204" pitchFamily="34" charset="0"/>
              <a:buChar char="•"/>
            </a:pPr>
            <a:r>
              <a:rPr lang="en-US" sz="1400" dirty="0"/>
              <a:t>Mobile/smart phone friendly </a:t>
            </a:r>
          </a:p>
          <a:p>
            <a:pPr marL="285750" indent="-285750">
              <a:buFont typeface="Arial" panose="020B0604020202020204" pitchFamily="34" charset="0"/>
              <a:buChar char="•"/>
            </a:pPr>
            <a:r>
              <a:rPr lang="en-US" sz="1400" dirty="0"/>
              <a:t>Clean and modern design </a:t>
            </a:r>
          </a:p>
          <a:p>
            <a:pPr marL="285750" indent="-285750">
              <a:buFont typeface="Arial" panose="020B0604020202020204" pitchFamily="34" charset="0"/>
              <a:buChar char="•"/>
            </a:pPr>
            <a:r>
              <a:rPr lang="en-US" sz="1400" dirty="0"/>
              <a:t>Featured Listings</a:t>
            </a:r>
          </a:p>
        </p:txBody>
      </p:sp>
      <p:sp>
        <p:nvSpPr>
          <p:cNvPr id="17" name="TextBox 16">
            <a:extLst>
              <a:ext uri="{FF2B5EF4-FFF2-40B4-BE49-F238E27FC236}">
                <a16:creationId xmlns:a16="http://schemas.microsoft.com/office/drawing/2014/main" id="{0C803DCA-CDFB-426C-AA44-38C4D224B541}"/>
              </a:ext>
            </a:extLst>
          </p:cNvPr>
          <p:cNvSpPr txBox="1"/>
          <p:nvPr/>
        </p:nvSpPr>
        <p:spPr>
          <a:xfrm>
            <a:off x="3654804" y="2757522"/>
            <a:ext cx="375826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Effective Search functions </a:t>
            </a:r>
          </a:p>
          <a:p>
            <a:pPr marL="285750" indent="-285750">
              <a:buFont typeface="Arial" panose="020B0604020202020204" pitchFamily="34" charset="0"/>
              <a:buChar char="•"/>
            </a:pPr>
            <a:r>
              <a:rPr lang="en-US" sz="1400" dirty="0"/>
              <a:t>High quality images</a:t>
            </a:r>
          </a:p>
          <a:p>
            <a:pPr marL="285750" indent="-285750">
              <a:buFont typeface="Arial" panose="020B0604020202020204" pitchFamily="34" charset="0"/>
              <a:buChar char="•"/>
            </a:pPr>
            <a:r>
              <a:rPr lang="en-US" sz="1400" dirty="0"/>
              <a:t>Potential for lead generation </a:t>
            </a:r>
          </a:p>
        </p:txBody>
      </p:sp>
    </p:spTree>
    <p:extLst>
      <p:ext uri="{BB962C8B-B14F-4D97-AF65-F5344CB8AC3E}">
        <p14:creationId xmlns:p14="http://schemas.microsoft.com/office/powerpoint/2010/main" val="286364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osing for a photo&#10;&#10;Description generated with very high confidence">
            <a:extLst>
              <a:ext uri="{FF2B5EF4-FFF2-40B4-BE49-F238E27FC236}">
                <a16:creationId xmlns:a16="http://schemas.microsoft.com/office/drawing/2014/main" id="{24F24867-3D3A-4ED6-AC5F-BEF86F6E094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132" b="14132"/>
          <a:stretch>
            <a:fillRect/>
          </a:stretch>
        </p:blipFill>
        <p:spPr>
          <a:xfrm>
            <a:off x="0" y="-43048"/>
            <a:ext cx="12190413" cy="6858000"/>
          </a:xfrm>
        </p:spPr>
      </p:pic>
      <p:sp>
        <p:nvSpPr>
          <p:cNvPr id="4" name="Text Placeholder 3">
            <a:extLst>
              <a:ext uri="{FF2B5EF4-FFF2-40B4-BE49-F238E27FC236}">
                <a16:creationId xmlns:a16="http://schemas.microsoft.com/office/drawing/2014/main" id="{3C754429-97FB-4302-932B-955DFC8B9E31}"/>
              </a:ext>
            </a:extLst>
          </p:cNvPr>
          <p:cNvSpPr>
            <a:spLocks noGrp="1"/>
          </p:cNvSpPr>
          <p:nvPr>
            <p:ph type="body" sz="quarter" idx="11"/>
          </p:nvPr>
        </p:nvSpPr>
        <p:spPr>
          <a:xfrm>
            <a:off x="108154" y="3955792"/>
            <a:ext cx="12083846" cy="4684359"/>
          </a:xfrm>
        </p:spPr>
        <p:txBody>
          <a:bodyPr/>
          <a:lstStyle/>
          <a:p>
            <a:pPr algn="l">
              <a:spcAft>
                <a:spcPts val="600"/>
              </a:spcAft>
              <a:buClr>
                <a:srgbClr val="C00000"/>
              </a:buClr>
              <a:buSzPct val="103000"/>
            </a:pPr>
            <a:r>
              <a:rPr lang="en-US" sz="1400" b="1" i="1" dirty="0">
                <a:solidFill>
                  <a:schemeClr val="bg1"/>
                </a:solidFill>
              </a:rPr>
              <a:t>Great Stories…a good way to get to know the business!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Marriage &amp; Texas Law – Because of the community property laws in Texas the Co-Borrower will be on Title &amp; Deed even if not on the note.</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VA rules for co-borrower not on the note…still must include the co-borrowers debts but not the credit score or income.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FHA rules for co-borrower not on the note -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Conventional rules for co-borrower not on the note: Co-borrower credit, debts and income are not part of any calculations.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Gaps in Employment:  Any gap in employment can create an approval problem so it might be better to leave that co-borrower off the note.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Retaining your existing residence and renting it: With a new lease we can use 75% of the rental income from the old house.</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Bridge Loans:  Because contingency’s are not available a bridge loan is an option…what are the pitfalls &amp; benefits.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Construction/Permanent Loans:  What are the issues?  What does a two time close mean?  What is the role of a bank vs. </a:t>
            </a:r>
            <a:r>
              <a:rPr lang="en-US" sz="1400" b="1" i="1" dirty="0" err="1">
                <a:solidFill>
                  <a:schemeClr val="bg1"/>
                </a:solidFill>
              </a:rPr>
              <a:t>mtg</a:t>
            </a:r>
            <a:r>
              <a:rPr lang="en-US" sz="1400" b="1" i="1" dirty="0">
                <a:solidFill>
                  <a:schemeClr val="bg1"/>
                </a:solidFill>
              </a:rPr>
              <a:t> bank in a const. loan? What are the costs and what type of cost savings can you get on a two time close…R18 rule in Texas. </a:t>
            </a:r>
          </a:p>
          <a:p>
            <a:pPr marL="285750" indent="-285750" algn="l">
              <a:buClr>
                <a:srgbClr val="C00000"/>
              </a:buClr>
              <a:buSzPct val="103000"/>
              <a:buFont typeface="Symbol" panose="05050102010706020507" pitchFamily="18" charset="2"/>
              <a:buChar char=""/>
            </a:pPr>
            <a:endParaRPr lang="en-US" sz="1400" b="1" i="1" dirty="0">
              <a:solidFill>
                <a:schemeClr val="bg1"/>
              </a:solidFill>
            </a:endParaRPr>
          </a:p>
          <a:p>
            <a:endParaRPr lang="en-US" b="1" i="1" dirty="0">
              <a:solidFill>
                <a:schemeClr val="bg1"/>
              </a:solidFill>
            </a:endParaRPr>
          </a:p>
          <a:p>
            <a:endParaRPr lang="en-US" b="1" i="1" dirty="0">
              <a:solidFill>
                <a:schemeClr val="bg1"/>
              </a:solidFill>
            </a:endParaRPr>
          </a:p>
        </p:txBody>
      </p:sp>
      <p:sp>
        <p:nvSpPr>
          <p:cNvPr id="5" name="Text Placeholder 4">
            <a:extLst>
              <a:ext uri="{FF2B5EF4-FFF2-40B4-BE49-F238E27FC236}">
                <a16:creationId xmlns:a16="http://schemas.microsoft.com/office/drawing/2014/main" id="{6FBC2DF9-578A-4BA1-B0EC-2466688DDF3D}"/>
              </a:ext>
            </a:extLst>
          </p:cNvPr>
          <p:cNvSpPr>
            <a:spLocks noGrp="1"/>
          </p:cNvSpPr>
          <p:nvPr>
            <p:ph type="body" sz="quarter" idx="19"/>
          </p:nvPr>
        </p:nvSpPr>
        <p:spPr>
          <a:xfrm>
            <a:off x="412955" y="352530"/>
            <a:ext cx="4296696" cy="590931"/>
          </a:xfrm>
        </p:spPr>
        <p:txBody>
          <a:bodyPr/>
          <a:lstStyle/>
          <a:p>
            <a:r>
              <a:rPr lang="en-US" b="1" i="1" dirty="0">
                <a:solidFill>
                  <a:schemeClr val="tx1"/>
                </a:solidFill>
              </a:rPr>
              <a:t>Hey, did you know…</a:t>
            </a:r>
          </a:p>
        </p:txBody>
      </p:sp>
      <p:sp>
        <p:nvSpPr>
          <p:cNvPr id="6" name="Slide Number Placeholder 5">
            <a:extLst>
              <a:ext uri="{FF2B5EF4-FFF2-40B4-BE49-F238E27FC236}">
                <a16:creationId xmlns:a16="http://schemas.microsoft.com/office/drawing/2014/main" id="{3F8ED0A6-A846-42DD-AC8E-8D5381C8A7C3}"/>
              </a:ext>
            </a:extLst>
          </p:cNvPr>
          <p:cNvSpPr>
            <a:spLocks noGrp="1"/>
          </p:cNvSpPr>
          <p:nvPr>
            <p:ph type="sldNum" sz="quarter" idx="4"/>
          </p:nvPr>
        </p:nvSpPr>
        <p:spPr/>
        <p:txBody>
          <a:bodyPr/>
          <a:lstStyle/>
          <a:p>
            <a:fld id="{4997E989-D798-4C62-8E93-3D2D613C2488}" type="slidenum">
              <a:rPr lang="en-US" smtClean="0"/>
              <a:pPr/>
              <a:t>30</a:t>
            </a:fld>
            <a:endParaRPr lang="en-US"/>
          </a:p>
        </p:txBody>
      </p:sp>
    </p:spTree>
    <p:extLst>
      <p:ext uri="{BB962C8B-B14F-4D97-AF65-F5344CB8AC3E}">
        <p14:creationId xmlns:p14="http://schemas.microsoft.com/office/powerpoint/2010/main" val="1857227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posing for a photo&#10;&#10;Description generated with very high confidence">
            <a:extLst>
              <a:ext uri="{FF2B5EF4-FFF2-40B4-BE49-F238E27FC236}">
                <a16:creationId xmlns:a16="http://schemas.microsoft.com/office/drawing/2014/main" id="{24F24867-3D3A-4ED6-AC5F-BEF86F6E094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132" b="14132"/>
          <a:stretch>
            <a:fillRect/>
          </a:stretch>
        </p:blipFill>
        <p:spPr>
          <a:xfrm>
            <a:off x="0" y="-43048"/>
            <a:ext cx="12190413" cy="6858000"/>
          </a:xfrm>
        </p:spPr>
      </p:pic>
      <p:sp>
        <p:nvSpPr>
          <p:cNvPr id="4" name="Text Placeholder 3">
            <a:extLst>
              <a:ext uri="{FF2B5EF4-FFF2-40B4-BE49-F238E27FC236}">
                <a16:creationId xmlns:a16="http://schemas.microsoft.com/office/drawing/2014/main" id="{3C754429-97FB-4302-932B-955DFC8B9E31}"/>
              </a:ext>
            </a:extLst>
          </p:cNvPr>
          <p:cNvSpPr>
            <a:spLocks noGrp="1"/>
          </p:cNvSpPr>
          <p:nvPr>
            <p:ph type="body" sz="quarter" idx="11"/>
          </p:nvPr>
        </p:nvSpPr>
        <p:spPr>
          <a:xfrm>
            <a:off x="108154" y="3955792"/>
            <a:ext cx="12083846" cy="5302990"/>
          </a:xfrm>
        </p:spPr>
        <p:txBody>
          <a:bodyPr/>
          <a:lstStyle/>
          <a:p>
            <a:pPr algn="l">
              <a:spcAft>
                <a:spcPts val="600"/>
              </a:spcAft>
            </a:pPr>
            <a:r>
              <a:rPr lang="en-US" sz="1400" b="1" i="1" dirty="0">
                <a:solidFill>
                  <a:schemeClr val="bg1"/>
                </a:solidFill>
              </a:rPr>
              <a:t>Great Stories…a good way to get to know the business!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Relocating to Texas – We closed a Charles Schwab employee on a bridge loan…what happens after that?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Land to Property Value:  what if I want to buy a tear down and build my dream home?  How does that work?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Cash Out Transactions:  Why would I do a cash out?  What are the rules in Texas?  What are the costs?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Credit Problems:  How can I get my credit cleaned up?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Mortgage Insurance:  When does PMI drop off my loan?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VA Purchase for a non-married borrower – great story…what are the issues – “My fiancé wants to get married…???”</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How fast can I close?  We can get a clear to close in 8 days!  With a client that has all his docs in order!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How can my client get a quick quote?  We have a TEXTFORAQUOTE.COM Site.  Text me and get a rate quote in return! </a:t>
            </a:r>
          </a:p>
          <a:p>
            <a:pPr marL="285750" indent="-285750" algn="l">
              <a:spcAft>
                <a:spcPts val="600"/>
              </a:spcAft>
              <a:buClr>
                <a:srgbClr val="C00000"/>
              </a:buClr>
              <a:buSzPct val="103000"/>
              <a:buFont typeface="Symbol" panose="05050102010706020507" pitchFamily="18" charset="2"/>
              <a:buChar char=""/>
            </a:pPr>
            <a:r>
              <a:rPr lang="en-US" sz="1400" b="1" i="1" dirty="0">
                <a:solidFill>
                  <a:schemeClr val="bg1"/>
                </a:solidFill>
              </a:rPr>
              <a:t>Why are rates different?  I want to get the best deal for myself and my clients…how do I do that? </a:t>
            </a:r>
          </a:p>
          <a:p>
            <a:pPr algn="l">
              <a:spcAft>
                <a:spcPts val="600"/>
              </a:spcAft>
              <a:buClr>
                <a:srgbClr val="C00000"/>
              </a:buClr>
              <a:buSzPct val="103000"/>
            </a:pPr>
            <a:endParaRPr lang="en-US" sz="1400" b="1" i="1" dirty="0">
              <a:solidFill>
                <a:schemeClr val="bg1"/>
              </a:solidFill>
            </a:endParaRPr>
          </a:p>
          <a:p>
            <a:pPr marL="285750" indent="-285750" algn="l">
              <a:spcAft>
                <a:spcPts val="600"/>
              </a:spcAft>
              <a:buClr>
                <a:srgbClr val="C00000"/>
              </a:buClr>
              <a:buSzPct val="103000"/>
              <a:buFont typeface="Symbol" panose="05050102010706020507" pitchFamily="18" charset="2"/>
              <a:buChar char=""/>
            </a:pPr>
            <a:endParaRPr lang="en-US" sz="1400" b="1" i="1" dirty="0">
              <a:solidFill>
                <a:schemeClr val="bg1"/>
              </a:solidFill>
            </a:endParaRPr>
          </a:p>
          <a:p>
            <a:pPr marL="285750" indent="-285750" algn="l">
              <a:buClr>
                <a:srgbClr val="C00000"/>
              </a:buClr>
              <a:buSzPct val="103000"/>
              <a:buFont typeface="Symbol" panose="05050102010706020507" pitchFamily="18" charset="2"/>
              <a:buChar char=""/>
            </a:pPr>
            <a:endParaRPr lang="en-US" sz="1400" b="1" i="1" dirty="0">
              <a:solidFill>
                <a:schemeClr val="bg1"/>
              </a:solidFill>
            </a:endParaRPr>
          </a:p>
          <a:p>
            <a:endParaRPr lang="en-US" b="1" i="1" dirty="0">
              <a:solidFill>
                <a:schemeClr val="bg1"/>
              </a:solidFill>
            </a:endParaRPr>
          </a:p>
          <a:p>
            <a:endParaRPr lang="en-US" b="1" i="1" dirty="0">
              <a:solidFill>
                <a:schemeClr val="bg1"/>
              </a:solidFill>
            </a:endParaRPr>
          </a:p>
        </p:txBody>
      </p:sp>
      <p:sp>
        <p:nvSpPr>
          <p:cNvPr id="5" name="Text Placeholder 4">
            <a:extLst>
              <a:ext uri="{FF2B5EF4-FFF2-40B4-BE49-F238E27FC236}">
                <a16:creationId xmlns:a16="http://schemas.microsoft.com/office/drawing/2014/main" id="{6FBC2DF9-578A-4BA1-B0EC-2466688DDF3D}"/>
              </a:ext>
            </a:extLst>
          </p:cNvPr>
          <p:cNvSpPr>
            <a:spLocks noGrp="1"/>
          </p:cNvSpPr>
          <p:nvPr>
            <p:ph type="body" sz="quarter" idx="19"/>
          </p:nvPr>
        </p:nvSpPr>
        <p:spPr>
          <a:xfrm>
            <a:off x="412955" y="352530"/>
            <a:ext cx="4296696" cy="590931"/>
          </a:xfrm>
        </p:spPr>
        <p:txBody>
          <a:bodyPr/>
          <a:lstStyle/>
          <a:p>
            <a:r>
              <a:rPr lang="en-US" b="1" i="1" dirty="0">
                <a:solidFill>
                  <a:schemeClr val="tx1"/>
                </a:solidFill>
              </a:rPr>
              <a:t>Hey, did you know…</a:t>
            </a:r>
          </a:p>
        </p:txBody>
      </p:sp>
      <p:sp>
        <p:nvSpPr>
          <p:cNvPr id="6" name="Slide Number Placeholder 5">
            <a:extLst>
              <a:ext uri="{FF2B5EF4-FFF2-40B4-BE49-F238E27FC236}">
                <a16:creationId xmlns:a16="http://schemas.microsoft.com/office/drawing/2014/main" id="{3F8ED0A6-A846-42DD-AC8E-8D5381C8A7C3}"/>
              </a:ext>
            </a:extLst>
          </p:cNvPr>
          <p:cNvSpPr>
            <a:spLocks noGrp="1"/>
          </p:cNvSpPr>
          <p:nvPr>
            <p:ph type="sldNum" sz="quarter" idx="4"/>
          </p:nvPr>
        </p:nvSpPr>
        <p:spPr/>
        <p:txBody>
          <a:bodyPr/>
          <a:lstStyle/>
          <a:p>
            <a:fld id="{4997E989-D798-4C62-8E93-3D2D613C2488}" type="slidenum">
              <a:rPr lang="en-US" smtClean="0"/>
              <a:pPr/>
              <a:t>31</a:t>
            </a:fld>
            <a:endParaRPr lang="en-US"/>
          </a:p>
        </p:txBody>
      </p:sp>
    </p:spTree>
    <p:extLst>
      <p:ext uri="{BB962C8B-B14F-4D97-AF65-F5344CB8AC3E}">
        <p14:creationId xmlns:p14="http://schemas.microsoft.com/office/powerpoint/2010/main" val="576714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A40D0E-1EC0-4677-9000-358C7A79D7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86823" cy="5626359"/>
          </a:xfrm>
        </p:spPr>
      </p:pic>
      <p:sp>
        <p:nvSpPr>
          <p:cNvPr id="6" name="TextBox 5">
            <a:extLst>
              <a:ext uri="{FF2B5EF4-FFF2-40B4-BE49-F238E27FC236}">
                <a16:creationId xmlns:a16="http://schemas.microsoft.com/office/drawing/2014/main" id="{778A1BC1-FDBA-4DC4-8273-568CC3A9E5BA}"/>
              </a:ext>
            </a:extLst>
          </p:cNvPr>
          <p:cNvSpPr txBox="1"/>
          <p:nvPr/>
        </p:nvSpPr>
        <p:spPr>
          <a:xfrm>
            <a:off x="3022441" y="5812114"/>
            <a:ext cx="6141940" cy="646331"/>
          </a:xfrm>
          <a:prstGeom prst="rect">
            <a:avLst/>
          </a:prstGeom>
          <a:noFill/>
        </p:spPr>
        <p:txBody>
          <a:bodyPr wrap="square" rtlCol="0">
            <a:spAutoFit/>
          </a:bodyPr>
          <a:lstStyle/>
          <a:p>
            <a:pPr algn="ctr"/>
            <a:r>
              <a:rPr lang="en-US" sz="2000" b="1" dirty="0">
                <a:latin typeface="Baskerville Old Face" panose="02020602080505020303" pitchFamily="18" charset="0"/>
              </a:rPr>
              <a:t>Home Page: Demo Website</a:t>
            </a:r>
          </a:p>
          <a:p>
            <a:pPr algn="ctr"/>
            <a:r>
              <a:rPr lang="en-US" sz="1600" dirty="0">
                <a:latin typeface="Baskerville Old Face" panose="02020602080505020303" pitchFamily="18" charset="0"/>
              </a:rPr>
              <a:t>Modern design, unique search capability, and fully customizable   </a:t>
            </a:r>
          </a:p>
        </p:txBody>
      </p:sp>
    </p:spTree>
    <p:extLst>
      <p:ext uri="{BB962C8B-B14F-4D97-AF65-F5344CB8AC3E}">
        <p14:creationId xmlns:p14="http://schemas.microsoft.com/office/powerpoint/2010/main" val="393992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67CDAB4-37A8-43BE-8975-230ABB7E5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8" name="TextBox 7">
            <a:extLst>
              <a:ext uri="{FF2B5EF4-FFF2-40B4-BE49-F238E27FC236}">
                <a16:creationId xmlns:a16="http://schemas.microsoft.com/office/drawing/2014/main" id="{A2C2AA4F-A8A3-4680-9832-5A55D276F94A}"/>
              </a:ext>
            </a:extLst>
          </p:cNvPr>
          <p:cNvSpPr txBox="1"/>
          <p:nvPr/>
        </p:nvSpPr>
        <p:spPr>
          <a:xfrm>
            <a:off x="133739" y="158620"/>
            <a:ext cx="11845740" cy="6494085"/>
          </a:xfrm>
          <a:prstGeom prst="rect">
            <a:avLst/>
          </a:prstGeom>
          <a:solidFill>
            <a:srgbClr val="FFFFFF">
              <a:alpha val="65098"/>
            </a:srgbClr>
          </a:solidFill>
        </p:spPr>
        <p:txBody>
          <a:bodyPr wrap="square" rtlCol="0">
            <a:spAutoFit/>
          </a:bodyPr>
          <a:lstStyle/>
          <a:p>
            <a:endParaRPr lang="en-US" dirty="0"/>
          </a:p>
          <a:p>
            <a:r>
              <a:rPr lang="en-US" dirty="0"/>
              <a:t>     </a:t>
            </a: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pPr algn="ctr"/>
            <a:r>
              <a:rPr lang="en-US" sz="2000" dirty="0">
                <a:latin typeface="Calibri Light" panose="020F0302020204030204" pitchFamily="34" charset="0"/>
                <a:cs typeface="Calibri Light" panose="020F0302020204030204" pitchFamily="34" charset="0"/>
              </a:rPr>
              <a:t>Send clients from your website directly to the Mortgage Loan Application (Form 1003)</a:t>
            </a:r>
          </a:p>
          <a:p>
            <a:pPr algn="ctr"/>
            <a:endParaRPr lang="en-US" sz="2000" dirty="0">
              <a:latin typeface="Calibri Light" panose="020F0302020204030204" pitchFamily="34" charset="0"/>
              <a:cs typeface="Calibri Light" panose="020F0302020204030204" pitchFamily="34" charset="0"/>
              <a:sym typeface="Wingdings" panose="05000000000000000000" pitchFamily="2" charset="2"/>
            </a:endParaRP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Our online platform, Maxwell, is a simple and secure interface for borrowers to utilize </a:t>
            </a: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from application to closing documents. </a:t>
            </a:r>
          </a:p>
          <a:p>
            <a:pPr algn="ctr"/>
            <a:endParaRPr lang="en-US" sz="2000" dirty="0">
              <a:latin typeface="Calibri Light" panose="020F0302020204030204" pitchFamily="34" charset="0"/>
              <a:cs typeface="Calibri Light" panose="020F0302020204030204" pitchFamily="34" charset="0"/>
              <a:sym typeface="Wingdings" panose="05000000000000000000" pitchFamily="2" charset="2"/>
            </a:endParaRP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You (the Real Estate Agent) will be notified of important events throughout the process such as </a:t>
            </a: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appraisal ordered and received, clear to close approval, and when closing disclosures are sent.</a:t>
            </a:r>
          </a:p>
          <a:p>
            <a:pPr algn="ctr"/>
            <a:endParaRPr lang="en-US" sz="2000" dirty="0">
              <a:latin typeface="Calibri Light" panose="020F0302020204030204" pitchFamily="34" charset="0"/>
              <a:cs typeface="Calibri Light" panose="020F0302020204030204" pitchFamily="34" charset="0"/>
              <a:sym typeface="Wingdings" panose="05000000000000000000" pitchFamily="2" charset="2"/>
            </a:endParaRP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We will regularly update the tasks with necessary documentation, guiding the borrower </a:t>
            </a: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with specific instructions every step of the way.</a:t>
            </a:r>
          </a:p>
          <a:p>
            <a:pPr algn="ctr"/>
            <a:endParaRPr lang="en-US" sz="2000" dirty="0">
              <a:latin typeface="Calibri Light" panose="020F0302020204030204" pitchFamily="34" charset="0"/>
              <a:cs typeface="Calibri Light" panose="020F0302020204030204" pitchFamily="34" charset="0"/>
              <a:sym typeface="Wingdings" panose="05000000000000000000" pitchFamily="2" charset="2"/>
            </a:endParaRP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Both the Loan Estimate (LE) and Closing Disclosure (CD) can be sent and signed electronically for speed and efficiency at the beginning and end of the loan process.</a:t>
            </a:r>
          </a:p>
          <a:p>
            <a:pPr algn="ctr"/>
            <a:endParaRPr lang="en-US" sz="2000" dirty="0">
              <a:latin typeface="Calibri Light" panose="020F0302020204030204" pitchFamily="34" charset="0"/>
              <a:cs typeface="Calibri Light" panose="020F0302020204030204" pitchFamily="34" charset="0"/>
              <a:sym typeface="Wingdings" panose="05000000000000000000" pitchFamily="2" charset="2"/>
            </a:endParaRPr>
          </a:p>
          <a:p>
            <a:pPr algn="ctr"/>
            <a:r>
              <a:rPr lang="en-US" sz="2000" dirty="0">
                <a:latin typeface="Calibri Light" panose="020F0302020204030204" pitchFamily="34" charset="0"/>
                <a:cs typeface="Calibri Light" panose="020F0302020204030204" pitchFamily="34" charset="0"/>
                <a:sym typeface="Wingdings" panose="05000000000000000000" pitchFamily="2" charset="2"/>
              </a:rPr>
              <a:t>Maxwell is available on mobile and sends regular email reminders to borrowers requesting necessary documentation.  This will increase speed, efficiency, and save everyone time in the loan process.</a:t>
            </a:r>
            <a:endParaRPr lang="en-US" dirty="0">
              <a:sym typeface="Wingdings" panose="05000000000000000000" pitchFamily="2" charset="2"/>
            </a:endParaRPr>
          </a:p>
        </p:txBody>
      </p:sp>
      <p:pic>
        <p:nvPicPr>
          <p:cNvPr id="10" name="Picture 9">
            <a:extLst>
              <a:ext uri="{FF2B5EF4-FFF2-40B4-BE49-F238E27FC236}">
                <a16:creationId xmlns:a16="http://schemas.microsoft.com/office/drawing/2014/main" id="{B3223536-08A1-4A78-9F5F-C622B9411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82" y="456106"/>
            <a:ext cx="2989214" cy="866872"/>
          </a:xfrm>
          <a:prstGeom prst="rect">
            <a:avLst/>
          </a:prstGeom>
        </p:spPr>
      </p:pic>
    </p:spTree>
    <p:extLst>
      <p:ext uri="{BB962C8B-B14F-4D97-AF65-F5344CB8AC3E}">
        <p14:creationId xmlns:p14="http://schemas.microsoft.com/office/powerpoint/2010/main" val="355924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9A9F36-A048-4394-9B78-42FF09643BC9}"/>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7182129"/>
          </a:xfrm>
          <a:prstGeom prst="rect">
            <a:avLst/>
          </a:prstGeom>
        </p:spPr>
      </p:pic>
      <p:sp>
        <p:nvSpPr>
          <p:cNvPr id="2" name="Title 1">
            <a:extLst>
              <a:ext uri="{FF2B5EF4-FFF2-40B4-BE49-F238E27FC236}">
                <a16:creationId xmlns:a16="http://schemas.microsoft.com/office/drawing/2014/main" id="{A696D6F9-57FF-4742-9374-F0FFF1061898}"/>
              </a:ext>
            </a:extLst>
          </p:cNvPr>
          <p:cNvSpPr>
            <a:spLocks noGrp="1"/>
          </p:cNvSpPr>
          <p:nvPr>
            <p:ph type="title"/>
          </p:nvPr>
        </p:nvSpPr>
        <p:spPr>
          <a:xfrm>
            <a:off x="1740402" y="0"/>
            <a:ext cx="8711196" cy="1325563"/>
          </a:xfrm>
        </p:spPr>
        <p:txBody>
          <a:bodyPr>
            <a:normAutofit/>
          </a:bodyPr>
          <a:lstStyle/>
          <a:p>
            <a:pPr algn="ctr"/>
            <a:r>
              <a:rPr lang="en-US" sz="4000" dirty="0">
                <a:latin typeface="Bodoni MT" panose="02070603080606020203" pitchFamily="18" charset="0"/>
              </a:rPr>
              <a:t>Pre-Qualifications and Pre-Approvals </a:t>
            </a:r>
          </a:p>
        </p:txBody>
      </p:sp>
      <p:sp>
        <p:nvSpPr>
          <p:cNvPr id="16" name="TextBox 15">
            <a:extLst>
              <a:ext uri="{FF2B5EF4-FFF2-40B4-BE49-F238E27FC236}">
                <a16:creationId xmlns:a16="http://schemas.microsoft.com/office/drawing/2014/main" id="{EA8F1058-0B10-497C-B69B-D87FA1008BAF}"/>
              </a:ext>
            </a:extLst>
          </p:cNvPr>
          <p:cNvSpPr txBox="1"/>
          <p:nvPr/>
        </p:nvSpPr>
        <p:spPr>
          <a:xfrm>
            <a:off x="2360732" y="1734845"/>
            <a:ext cx="7470535" cy="830997"/>
          </a:xfrm>
          <a:prstGeom prst="rect">
            <a:avLst/>
          </a:prstGeom>
          <a:noFill/>
        </p:spPr>
        <p:txBody>
          <a:bodyPr wrap="square" rtlCol="0">
            <a:spAutoFit/>
          </a:bodyPr>
          <a:lstStyle/>
          <a:p>
            <a:pPr algn="ctr"/>
            <a:r>
              <a:rPr lang="en-US" sz="2400" dirty="0">
                <a:latin typeface="Bodoni MT" panose="02070603080606020203" pitchFamily="18" charset="0"/>
              </a:rPr>
              <a:t>Credit is ordered online instantly via our vendor, </a:t>
            </a:r>
            <a:r>
              <a:rPr lang="en-US" sz="2400" b="1" dirty="0">
                <a:latin typeface="Bodoni MT" panose="02070603080606020203" pitchFamily="18" charset="0"/>
              </a:rPr>
              <a:t>Sarma</a:t>
            </a:r>
            <a:r>
              <a:rPr lang="en-US" sz="2400" dirty="0">
                <a:latin typeface="Bodoni MT" panose="02070603080606020203" pitchFamily="18" charset="0"/>
              </a:rPr>
              <a:t>. All we require is borrower’s authorization.</a:t>
            </a:r>
          </a:p>
        </p:txBody>
      </p:sp>
      <p:sp>
        <p:nvSpPr>
          <p:cNvPr id="17" name="TextBox 16">
            <a:extLst>
              <a:ext uri="{FF2B5EF4-FFF2-40B4-BE49-F238E27FC236}">
                <a16:creationId xmlns:a16="http://schemas.microsoft.com/office/drawing/2014/main" id="{2F4AB7B0-0784-4A37-894C-F7EDF4E6ACD5}"/>
              </a:ext>
            </a:extLst>
          </p:cNvPr>
          <p:cNvSpPr txBox="1"/>
          <p:nvPr/>
        </p:nvSpPr>
        <p:spPr>
          <a:xfrm>
            <a:off x="3588040" y="3276496"/>
            <a:ext cx="5015918" cy="2031325"/>
          </a:xfrm>
          <a:prstGeom prst="rect">
            <a:avLst/>
          </a:prstGeom>
          <a:solidFill>
            <a:srgbClr val="AD0707">
              <a:alpha val="80000"/>
            </a:srgbClr>
          </a:solidFill>
          <a:ln w="38100">
            <a:solidFill>
              <a:schemeClr val="tx1"/>
            </a:solidFill>
          </a:ln>
        </p:spPr>
        <p:txBody>
          <a:bodyPr wrap="square" rtlCol="0">
            <a:spAutoFit/>
          </a:bodyPr>
          <a:lstStyle/>
          <a:p>
            <a:pPr algn="ctr"/>
            <a:r>
              <a:rPr lang="en-US" dirty="0"/>
              <a:t>What-if Simulator: </a:t>
            </a:r>
          </a:p>
          <a:p>
            <a:pPr algn="ctr"/>
            <a:r>
              <a:rPr lang="en-US" dirty="0"/>
              <a:t>Sarma’s What-if Simulator allows us to see what credit card payments or account issues will improve the borrower’s credit score.  </a:t>
            </a:r>
          </a:p>
          <a:p>
            <a:pPr algn="ctr"/>
            <a:r>
              <a:rPr lang="en-US" dirty="0"/>
              <a:t>This allows us to instantly provide borrowers specific credit advice on how to improve their score at the time of the loan application.  </a:t>
            </a:r>
          </a:p>
        </p:txBody>
      </p:sp>
    </p:spTree>
    <p:extLst>
      <p:ext uri="{BB962C8B-B14F-4D97-AF65-F5344CB8AC3E}">
        <p14:creationId xmlns:p14="http://schemas.microsoft.com/office/powerpoint/2010/main" val="4066206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000698-460C-4550-864F-E0710EDDD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2916"/>
          </a:xfrm>
          <a:prstGeom prst="rect">
            <a:avLst/>
          </a:prstGeom>
        </p:spPr>
      </p:pic>
      <p:sp>
        <p:nvSpPr>
          <p:cNvPr id="8" name="TextBox 7">
            <a:extLst>
              <a:ext uri="{FF2B5EF4-FFF2-40B4-BE49-F238E27FC236}">
                <a16:creationId xmlns:a16="http://schemas.microsoft.com/office/drawing/2014/main" id="{8DC17F52-7842-4ABC-847D-15BC668259F1}"/>
              </a:ext>
            </a:extLst>
          </p:cNvPr>
          <p:cNvSpPr txBox="1"/>
          <p:nvPr/>
        </p:nvSpPr>
        <p:spPr>
          <a:xfrm>
            <a:off x="3891529" y="2859478"/>
            <a:ext cx="4527507" cy="1846659"/>
          </a:xfrm>
          <a:prstGeom prst="rect">
            <a:avLst/>
          </a:prstGeom>
          <a:noFill/>
        </p:spPr>
        <p:txBody>
          <a:bodyPr wrap="square" rtlCol="0">
            <a:spAutoFit/>
          </a:bodyPr>
          <a:lstStyle/>
          <a:p>
            <a:pPr algn="ctr"/>
            <a:r>
              <a:rPr lang="en-US" dirty="0"/>
              <a:t>Our online programs</a:t>
            </a:r>
            <a:r>
              <a:rPr lang="en-US" b="1" dirty="0"/>
              <a:t> </a:t>
            </a:r>
            <a:r>
              <a:rPr lang="en-US" sz="2400" b="1" dirty="0"/>
              <a:t>Ink-it</a:t>
            </a:r>
            <a:r>
              <a:rPr lang="en-US" b="1" dirty="0"/>
              <a:t> </a:t>
            </a:r>
            <a:r>
              <a:rPr lang="en-US" dirty="0"/>
              <a:t>and </a:t>
            </a:r>
            <a:r>
              <a:rPr lang="en-US" sz="2400" b="1" dirty="0"/>
              <a:t>DocuSign</a:t>
            </a:r>
            <a:r>
              <a:rPr lang="en-US" dirty="0"/>
              <a:t> allow our borrowers to sign the Initial Disclosures, Loan Estimate, and Closing Disclosures online via computer or even mobile phone.  This improves the speed and convenience of transactions. </a:t>
            </a:r>
          </a:p>
        </p:txBody>
      </p:sp>
      <p:sp>
        <p:nvSpPr>
          <p:cNvPr id="2" name="TextBox 1">
            <a:extLst>
              <a:ext uri="{FF2B5EF4-FFF2-40B4-BE49-F238E27FC236}">
                <a16:creationId xmlns:a16="http://schemas.microsoft.com/office/drawing/2014/main" id="{C7A99078-B6A4-44D2-8E52-287433EE4593}"/>
              </a:ext>
            </a:extLst>
          </p:cNvPr>
          <p:cNvSpPr txBox="1"/>
          <p:nvPr/>
        </p:nvSpPr>
        <p:spPr>
          <a:xfrm>
            <a:off x="3195482" y="2274703"/>
            <a:ext cx="5801033" cy="584775"/>
          </a:xfrm>
          <a:prstGeom prst="rect">
            <a:avLst/>
          </a:prstGeom>
          <a:noFill/>
        </p:spPr>
        <p:txBody>
          <a:bodyPr wrap="square" rtlCol="0">
            <a:spAutoFit/>
          </a:bodyPr>
          <a:lstStyle/>
          <a:p>
            <a:pPr algn="ctr"/>
            <a:r>
              <a:rPr lang="en-US" sz="3200" dirty="0">
                <a:latin typeface="Segoe UI Black" panose="020B0A02040204020203" pitchFamily="34" charset="0"/>
                <a:ea typeface="Segoe UI Black" panose="020B0A02040204020203" pitchFamily="34" charset="0"/>
                <a:cs typeface="Segoe UI Black" panose="020B0A02040204020203" pitchFamily="34" charset="0"/>
              </a:rPr>
              <a:t>Electronic Signatures </a:t>
            </a:r>
          </a:p>
        </p:txBody>
      </p:sp>
    </p:spTree>
    <p:extLst>
      <p:ext uri="{BB962C8B-B14F-4D97-AF65-F5344CB8AC3E}">
        <p14:creationId xmlns:p14="http://schemas.microsoft.com/office/powerpoint/2010/main" val="326384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B6DF8B-7AAF-4D91-96F4-2C0184B03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1"/>
            <a:ext cx="12192000" cy="7992533"/>
          </a:xfrm>
          <a:prstGeom prst="rect">
            <a:avLst/>
          </a:prstGeom>
        </p:spPr>
      </p:pic>
      <p:sp>
        <p:nvSpPr>
          <p:cNvPr id="2" name="Title 1">
            <a:extLst>
              <a:ext uri="{FF2B5EF4-FFF2-40B4-BE49-F238E27FC236}">
                <a16:creationId xmlns:a16="http://schemas.microsoft.com/office/drawing/2014/main" id="{2123BF74-59F6-4D9F-8639-ABE033E2CB3E}"/>
              </a:ext>
            </a:extLst>
          </p:cNvPr>
          <p:cNvSpPr>
            <a:spLocks noGrp="1"/>
          </p:cNvSpPr>
          <p:nvPr>
            <p:ph type="title"/>
          </p:nvPr>
        </p:nvSpPr>
        <p:spPr>
          <a:xfrm>
            <a:off x="977142" y="0"/>
            <a:ext cx="10237715" cy="792787"/>
          </a:xfrm>
        </p:spPr>
        <p:txBody>
          <a:bodyPr>
            <a:normAutofit/>
          </a:bodyPr>
          <a:lstStyle/>
          <a:p>
            <a:pPr algn="ctr"/>
            <a:r>
              <a:rPr lang="en-US" sz="2800" dirty="0"/>
              <a:t>Desktop Originator: Fannie Mae’s Automated Underwriting System </a:t>
            </a:r>
          </a:p>
        </p:txBody>
      </p:sp>
      <p:pic>
        <p:nvPicPr>
          <p:cNvPr id="5" name="Content Placeholder 4">
            <a:extLst>
              <a:ext uri="{FF2B5EF4-FFF2-40B4-BE49-F238E27FC236}">
                <a16:creationId xmlns:a16="http://schemas.microsoft.com/office/drawing/2014/main" id="{D8A052CF-98CF-49FF-836F-5113ECAB27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9567" y="1240970"/>
            <a:ext cx="4366727" cy="2481943"/>
          </a:xfrm>
          <a:prstGeom prst="rect">
            <a:avLst/>
          </a:prstGeom>
          <a:ln w="127000" cap="sq">
            <a:no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555E3CAC-128A-497A-9754-47BC87EE0DCA}"/>
              </a:ext>
            </a:extLst>
          </p:cNvPr>
          <p:cNvSpPr txBox="1"/>
          <p:nvPr/>
        </p:nvSpPr>
        <p:spPr>
          <a:xfrm>
            <a:off x="1455963" y="5656149"/>
            <a:ext cx="8946386" cy="1169551"/>
          </a:xfrm>
          <a:prstGeom prst="rect">
            <a:avLst/>
          </a:prstGeom>
          <a:noFill/>
        </p:spPr>
        <p:txBody>
          <a:bodyPr wrap="square" rtlCol="0">
            <a:spAutoFit/>
          </a:bodyPr>
          <a:lstStyle/>
          <a:p>
            <a:pPr algn="ctr"/>
            <a:r>
              <a:rPr lang="en-US" sz="1400" dirty="0"/>
              <a:t>Desktop Originator/Desktop Underwriter (DU) is the automated system we use to analyze the likelihood of the specific loan to be approved/eligible or ineligible under Fannie Mae Guidelines.</a:t>
            </a:r>
          </a:p>
          <a:p>
            <a:pPr algn="ctr"/>
            <a:r>
              <a:rPr lang="en-US" sz="1400" dirty="0"/>
              <a:t>  After the initial application and pulling credit, DU is a crucial step to Pre-Approving any borrower.  </a:t>
            </a:r>
          </a:p>
          <a:p>
            <a:pPr algn="ctr"/>
            <a:r>
              <a:rPr lang="en-US" sz="1400" dirty="0"/>
              <a:t>This program can also help us determine the purchase price a borrower may qualify for, and outlines specific findings such as risk, potential red flags, conditions, and observations. </a:t>
            </a:r>
          </a:p>
        </p:txBody>
      </p:sp>
    </p:spTree>
    <p:extLst>
      <p:ext uri="{BB962C8B-B14F-4D97-AF65-F5344CB8AC3E}">
        <p14:creationId xmlns:p14="http://schemas.microsoft.com/office/powerpoint/2010/main" val="153156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64279-D135-4BD8-BBA8-9DCFF8318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480CF46-742B-4DDB-98EF-F5C2BE2D1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332" y="2171380"/>
            <a:ext cx="1416231" cy="833077"/>
          </a:xfrm>
          <a:prstGeom prst="rect">
            <a:avLst/>
          </a:prstGeom>
        </p:spPr>
      </p:pic>
      <p:pic>
        <p:nvPicPr>
          <p:cNvPr id="11" name="Picture 10">
            <a:extLst>
              <a:ext uri="{FF2B5EF4-FFF2-40B4-BE49-F238E27FC236}">
                <a16:creationId xmlns:a16="http://schemas.microsoft.com/office/drawing/2014/main" id="{9A94DD9F-BF72-47A5-AFA4-19A31C81B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1" y="1390460"/>
            <a:ext cx="1565988" cy="267523"/>
          </a:xfrm>
          <a:prstGeom prst="rect">
            <a:avLst/>
          </a:prstGeom>
        </p:spPr>
      </p:pic>
      <p:pic>
        <p:nvPicPr>
          <p:cNvPr id="13" name="Picture 12">
            <a:extLst>
              <a:ext uri="{FF2B5EF4-FFF2-40B4-BE49-F238E27FC236}">
                <a16:creationId xmlns:a16="http://schemas.microsoft.com/office/drawing/2014/main" id="{DED24374-0724-430D-9C00-79F018417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8332" y="1390460"/>
            <a:ext cx="956010" cy="698303"/>
          </a:xfrm>
          <a:prstGeom prst="rect">
            <a:avLst/>
          </a:prstGeom>
        </p:spPr>
      </p:pic>
      <p:pic>
        <p:nvPicPr>
          <p:cNvPr id="15" name="Picture 14">
            <a:extLst>
              <a:ext uri="{FF2B5EF4-FFF2-40B4-BE49-F238E27FC236}">
                <a16:creationId xmlns:a16="http://schemas.microsoft.com/office/drawing/2014/main" id="{0DEBCCAA-5A54-4E7D-9E31-32FA2D9368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3699" y="1739611"/>
            <a:ext cx="2203616" cy="363483"/>
          </a:xfrm>
          <a:prstGeom prst="rect">
            <a:avLst/>
          </a:prstGeom>
        </p:spPr>
      </p:pic>
      <p:pic>
        <p:nvPicPr>
          <p:cNvPr id="17" name="Picture 16">
            <a:extLst>
              <a:ext uri="{FF2B5EF4-FFF2-40B4-BE49-F238E27FC236}">
                <a16:creationId xmlns:a16="http://schemas.microsoft.com/office/drawing/2014/main" id="{453616C5-07EF-496B-A2A2-6C62F00CD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3699" y="2698118"/>
            <a:ext cx="2203616" cy="232777"/>
          </a:xfrm>
          <a:prstGeom prst="rect">
            <a:avLst/>
          </a:prstGeom>
        </p:spPr>
      </p:pic>
      <p:pic>
        <p:nvPicPr>
          <p:cNvPr id="19" name="Picture 18">
            <a:extLst>
              <a:ext uri="{FF2B5EF4-FFF2-40B4-BE49-F238E27FC236}">
                <a16:creationId xmlns:a16="http://schemas.microsoft.com/office/drawing/2014/main" id="{25B16C38-169D-4A85-BFCD-641220F5C4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9527" y="1402285"/>
            <a:ext cx="1045459" cy="303183"/>
          </a:xfrm>
          <a:prstGeom prst="rect">
            <a:avLst/>
          </a:prstGeom>
        </p:spPr>
      </p:pic>
      <p:pic>
        <p:nvPicPr>
          <p:cNvPr id="21" name="Picture 20">
            <a:extLst>
              <a:ext uri="{FF2B5EF4-FFF2-40B4-BE49-F238E27FC236}">
                <a16:creationId xmlns:a16="http://schemas.microsoft.com/office/drawing/2014/main" id="{F1295F9C-C7F7-4327-9FA4-149197C00D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88195" y="2171222"/>
            <a:ext cx="1286979" cy="374394"/>
          </a:xfrm>
          <a:prstGeom prst="rect">
            <a:avLst/>
          </a:prstGeom>
        </p:spPr>
      </p:pic>
      <p:pic>
        <p:nvPicPr>
          <p:cNvPr id="23" name="Picture 22">
            <a:extLst>
              <a:ext uri="{FF2B5EF4-FFF2-40B4-BE49-F238E27FC236}">
                <a16:creationId xmlns:a16="http://schemas.microsoft.com/office/drawing/2014/main" id="{1C3C5E1E-BA91-4B96-ADB4-93CF18ED8A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6575" y="2672650"/>
            <a:ext cx="1039876" cy="278455"/>
          </a:xfrm>
          <a:prstGeom prst="rect">
            <a:avLst/>
          </a:prstGeom>
        </p:spPr>
      </p:pic>
    </p:spTree>
    <p:extLst>
      <p:ext uri="{BB962C8B-B14F-4D97-AF65-F5344CB8AC3E}">
        <p14:creationId xmlns:p14="http://schemas.microsoft.com/office/powerpoint/2010/main" val="121860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3485</Words>
  <Application>Microsoft Office PowerPoint</Application>
  <PresentationFormat>Widescreen</PresentationFormat>
  <Paragraphs>369</Paragraphs>
  <Slides>31</Slides>
  <Notes>18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Baskerville Old Face</vt:lpstr>
      <vt:lpstr>Bodoni MT</vt:lpstr>
      <vt:lpstr>Calibri</vt:lpstr>
      <vt:lpstr>Calibri Light</vt:lpstr>
      <vt:lpstr>Californian FB</vt:lpstr>
      <vt:lpstr>Garamond</vt:lpstr>
      <vt:lpstr>Script MT Bold</vt:lpstr>
      <vt:lpstr>Segoe UI Black</vt:lpstr>
      <vt:lpstr>Segoe UI Semibold</vt:lpstr>
      <vt:lpstr>Segoe UI Semilight</vt:lpstr>
      <vt:lpstr>Symbol</vt:lpstr>
      <vt:lpstr>Wingdings</vt:lpstr>
      <vt:lpstr>Office Theme</vt:lpstr>
      <vt:lpstr>PowerPoint Presentation</vt:lpstr>
      <vt:lpstr>PowerPoint Presentation</vt:lpstr>
      <vt:lpstr>Your Online Presence</vt:lpstr>
      <vt:lpstr>PowerPoint Presentation</vt:lpstr>
      <vt:lpstr>PowerPoint Presentation</vt:lpstr>
      <vt:lpstr>Pre-Qualifications and Pre-Approvals </vt:lpstr>
      <vt:lpstr>PowerPoint Presentation</vt:lpstr>
      <vt:lpstr>Desktop Originator: Fannie Mae’s Automated Underwriting System </vt:lpstr>
      <vt:lpstr>PowerPoint Presentation</vt:lpstr>
      <vt:lpstr>PowerPoint Presentation</vt:lpstr>
      <vt:lpstr>PowerPoint Presentation</vt:lpstr>
      <vt:lpstr>&amp; finally, everyone’s favorite place: </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rachel@rdhloans.com</dc:creator>
  <cp:lastModifiedBy>Mike Porter</cp:lastModifiedBy>
  <cp:revision>36</cp:revision>
  <dcterms:created xsi:type="dcterms:W3CDTF">2018-02-16T19:28:44Z</dcterms:created>
  <dcterms:modified xsi:type="dcterms:W3CDTF">2018-03-06T21:23:49Z</dcterms:modified>
</cp:coreProperties>
</file>